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10-->
<p:presentation xmlns:r="http://schemas.openxmlformats.org/officeDocument/2006/relationships" xmlns:a="http://schemas.openxmlformats.org/drawingml/2006/main" xmlns:p="http://schemas.openxmlformats.org/presentationml/2006/main" saveSubsetFonts="1">
  <p:sldMasterIdLst>
    <p:sldMasterId id="2147483765" r:id="rId2"/>
  </p:sldMasterIdLst>
  <p:notesMasterIdLst>
    <p:notesMasterId r:id="rId3"/>
  </p:notesMasterIdLst>
  <p:sldIdLst>
    <p:sldId id="321" r:id="rId4"/>
    <p:sldId id="299" r:id="rId5"/>
    <p:sldId id="300" r:id="rId6"/>
    <p:sldId id="301" r:id="rId7"/>
    <p:sldId id="302" r:id="rId8"/>
    <p:sldId id="260" r:id="rId9"/>
    <p:sldId id="266" r:id="rId10"/>
    <p:sldId id="314" r:id="rId11"/>
    <p:sldId id="303" r:id="rId12"/>
    <p:sldId id="315" r:id="rId13"/>
    <p:sldId id="273" r:id="rId14"/>
    <p:sldId id="305" r:id="rId15"/>
    <p:sldId id="268" r:id="rId16"/>
    <p:sldId id="269" r:id="rId17"/>
    <p:sldId id="306" r:id="rId18"/>
    <p:sldId id="307" r:id="rId19"/>
    <p:sldId id="308" r:id="rId20"/>
    <p:sldId id="309" r:id="rId21"/>
    <p:sldId id="312" r:id="rId22"/>
    <p:sldId id="310" r:id="rId23"/>
    <p:sldId id="313" r:id="rId24"/>
    <p:sldId id="316" r:id="rId25"/>
    <p:sldId id="317" r:id="rId26"/>
    <p:sldId id="318" r:id="rId27"/>
    <p:sldId id="319" r:id="rId28"/>
    <p:sldId id="320" r:id="rId29"/>
  </p:sldIdLst>
  <p:sldSz cx="12192000" cy="6858000"/>
  <p:notesSz cx="6858000" cy="9199563"/>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1408" userDrawn="1">
          <p15:clr>
            <a:srgbClr val="A4A3A4"/>
          </p15:clr>
        </p15:guide>
      </p15:sldGuideLst>
    </p:ext>
    <p:ext uri="{2D200454-40CA-4A62-9FC3-DE9A4176ACB9}">
      <p15:notesGuideLst xmlns:p15="http://schemas.microsoft.com/office/powerpoint/2012/main">
        <p15:guide id="1" orient="horz" pos="2897">
          <p15:clr>
            <a:srgbClr val="A4A3A4"/>
          </p15:clr>
        </p15:guide>
        <p15:guide id="2" pos="2160">
          <p15:clr>
            <a:srgbClr val="A4A3A4"/>
          </p15:clr>
        </p15:guide>
      </p15:notesGuideLst>
    </p:ext>
  </p:extLst>
</p:presentation>
</file>

<file path=ppt/commentAuthors.xml><?xml version="1.0" encoding="utf-8"?>
<p:cmAuthorLst xmlns:p="http://schemas.openxmlformats.org/presentationml/2006/main">
  <p:cmAuthor id="1" name="Scholz, Andrew" initials="SA" lastIdx="0" clrIdx="0">
    <p:extLst>
      <p:ext uri="{19B8F6BF-5375-455C-9EA6-DF929625EA0E}">
        <p15:presenceInfo xmlns:p15="http://schemas.microsoft.com/office/powerpoint/2012/main" userId="S-1-5-21-3690945654-1931080963-2191028220-30654" providerId="AD"/>
      </p:ext>
    </p:extLst>
  </p:cmAuthor>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2364" autoAdjust="0"/>
  </p:normalViewPr>
  <p:slideViewPr>
    <p:cSldViewPr>
      <p:cViewPr varScale="1">
        <p:scale>
          <a:sx n="103" d="100"/>
          <a:sy n="103" d="100"/>
        </p:scale>
        <p:origin x="792" y="114"/>
      </p:cViewPr>
      <p:guideLst>
        <p:guide orient="horz"/>
        <p:guide pos="14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38"/>
    </p:cViewPr>
  </p:sorterViewPr>
  <p:notesViewPr>
    <p:cSldViewPr>
      <p:cViewPr>
        <p:scale>
          <a:sx n="75" d="100"/>
          <a:sy n="75" d="100"/>
        </p:scale>
        <p:origin x="4474" y="662"/>
      </p:cViewPr>
      <p:guideLst>
        <p:guide orient="horz" pos="289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 Type="http://schemas.openxmlformats.org/officeDocument/2006/relationships/notesMaster" Target="notesMasters/notesMaster1.xml"/><Relationship Id="rId34" Type="http://schemas.openxmlformats.org/officeDocument/2006/relationships/tableStyles" Target="tableStyles.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7" Type="http://schemas.openxmlformats.org/officeDocument/2006/relationships/slide" Target="slides/slide4.xml"/><Relationship Id="rId16" Type="http://schemas.openxmlformats.org/officeDocument/2006/relationships/slide" Target="slides/slide13.xml"/><Relationship Id="rId2" Type="http://schemas.openxmlformats.org/officeDocument/2006/relationships/slideMaster" Target="slideMasters/slideMaster1.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ommentAuthors" Target="commentAuthor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5" Type="http://schemas.openxmlformats.org/officeDocument/2006/relationships/slide" Target="slides/slide2.xml"/><Relationship Id="rId36"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35" Type="http://schemas.openxmlformats.org/officeDocument/2006/relationships/customXml" Target="../customXml/item1.xml"/><Relationship Id="rId8" Type="http://schemas.openxmlformats.org/officeDocument/2006/relationships/slide" Target="slides/slide5.xml"/></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31746" name="Rectangle 2"/>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31747" name="Rectangle 3"/>
          <p:cNvSpPr>
            <a:spLocks noGrp="1" noChangeArrowheads="1"/>
          </p:cNvSpPr>
          <p:nvPr>
            <p:ph type="dt" idx="1"/>
          </p:nvPr>
        </p:nvSpPr>
        <p:spPr bwMode="auto">
          <a:xfrm>
            <a:off x="388620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63538" y="690563"/>
            <a:ext cx="6132512" cy="3449637"/>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914400" y="4370388"/>
            <a:ext cx="5029200" cy="413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p:cNvSpPr>
            <a:spLocks noGrp="1" noChangeArrowheads="1"/>
          </p:cNvSpPr>
          <p:nvPr>
            <p:ph type="ftr" sz="quarter" idx="4"/>
          </p:nvPr>
        </p:nvSpPr>
        <p:spPr bwMode="auto">
          <a:xfrm>
            <a:off x="0" y="8739188"/>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31751" name="Rectangle 7"/>
          <p:cNvSpPr>
            <a:spLocks noGrp="1" noChangeArrowheads="1"/>
          </p:cNvSpPr>
          <p:nvPr>
            <p:ph type="sldNum" sz="quarter" idx="5"/>
          </p:nvPr>
        </p:nvSpPr>
        <p:spPr bwMode="auto">
          <a:xfrm>
            <a:off x="3886200" y="8739188"/>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itchFamily="18" charset="0"/>
              </a:defRPr>
            </a:lvl1pPr>
          </a:lstStyle>
          <a:p>
            <a:pPr>
              <a:defRPr/>
            </a:pPr>
            <a:fld id="{90E81FF0-0BD8-40F9-B7C5-3A7DD54717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pPr eaLnBrk="1" hangingPunct="1"/>
            <a:endParaRPr lang="en-US" altLang="en-US"/>
          </a:p>
        </p:txBody>
      </p:sp>
      <p:sp>
        <p:nvSpPr>
          <p:cNvPr id="4" name="Slide Number Placeholder 3"/>
          <p:cNvSpPr>
            <a:spLocks noGrp="1"/>
          </p:cNvSpPr>
          <p:nvPr>
            <p:ph type="sldNum" sz="quarter" idx="10"/>
          </p:nvPr>
        </p:nvSpPr>
        <p:spPr/>
        <p:txBody>
          <a:bodyPr/>
          <a:lstStyle/>
          <a:p>
            <a:pPr>
              <a:defRPr/>
            </a:pPr>
            <a:fld id="{90E81FF0-0BD8-40F9-B7C5-3A7DD547172F}" type="slidenum">
              <a:rPr lang="en-US" altLang="en-US" smtClean="0"/>
              <a:pPr>
                <a:defRPr/>
              </a:pPr>
              <a:t>2</a:t>
            </a:fld>
            <a:endParaRPr lang="en-US" altLang="en-US"/>
          </a:p>
        </p:txBody>
      </p:sp>
    </p:spTree>
    <p:extLst>
      <p:ext uri="{BB962C8B-B14F-4D97-AF65-F5344CB8AC3E}">
        <p14:creationId xmlns:p14="http://schemas.microsoft.com/office/powerpoint/2010/main" val="35648176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307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BFCB4DF-8E72-4288-B534-3FCF4587A6AF}" type="slidenum">
              <a:rPr lang="en-US" altLang="en-US"/>
              <a:pPr>
                <a:spcBef>
                  <a:spcPct val="0"/>
                </a:spcBef>
              </a:pPr>
              <a:t>14</a:t>
            </a:fld>
            <a:endParaRPr lang="en-US" altLang="en-US"/>
          </a:p>
        </p:txBody>
      </p:sp>
      <p:sp>
        <p:nvSpPr>
          <p:cNvPr id="30723" name="Rectangle 2"/>
          <p:cNvSpPr>
            <a:spLocks noGrp="1" noRot="1" noChangeAspect="1" noChangeArrowheads="1" noTextEdit="1"/>
          </p:cNvSpPr>
          <p:nvPr>
            <p:ph type="sldImg"/>
          </p:nvPr>
        </p:nvSpPr>
        <p:spPr>
          <a:xfrm>
            <a:off x="363538" y="690563"/>
            <a:ext cx="6132512" cy="3449637"/>
          </a:xfrm>
        </p:spPr>
      </p:sp>
      <p:sp>
        <p:nvSpPr>
          <p:cNvPr id="3072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pPr eaLnBrk="1" hangingPunct="1"/>
            <a:endParaRPr lang="en-US" altLang="en-US"/>
          </a:p>
        </p:txBody>
      </p:sp>
      <p:sp>
        <p:nvSpPr>
          <p:cNvPr id="4" name="Slide Number Placeholder 3"/>
          <p:cNvSpPr>
            <a:spLocks noGrp="1"/>
          </p:cNvSpPr>
          <p:nvPr>
            <p:ph type="sldNum" sz="quarter" idx="10"/>
          </p:nvPr>
        </p:nvSpPr>
        <p:spPr/>
        <p:txBody>
          <a:bodyPr/>
          <a:lstStyle/>
          <a:p>
            <a:pPr>
              <a:defRPr/>
            </a:pPr>
            <a:fld id="{90E81FF0-0BD8-40F9-B7C5-3A7DD547172F}" type="slidenum">
              <a:rPr lang="en-US" altLang="en-US" smtClean="0"/>
              <a:pPr>
                <a:defRPr/>
              </a:pPr>
              <a:t>15</a:t>
            </a:fld>
            <a:endParaRPr lang="en-US" altLang="en-US"/>
          </a:p>
        </p:txBody>
      </p:sp>
    </p:spTree>
    <p:extLst>
      <p:ext uri="{BB962C8B-B14F-4D97-AF65-F5344CB8AC3E}">
        <p14:creationId xmlns:p14="http://schemas.microsoft.com/office/powerpoint/2010/main" val="26068137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E81FF0-0BD8-40F9-B7C5-3A7DD547172F}" type="slidenum">
              <a:rPr lang="en-US" altLang="en-US" smtClean="0"/>
              <a:pPr>
                <a:defRPr/>
              </a:pPr>
              <a:t>16</a:t>
            </a:fld>
            <a:endParaRPr lang="en-US" altLang="en-US"/>
          </a:p>
        </p:txBody>
      </p:sp>
    </p:spTree>
    <p:extLst>
      <p:ext uri="{BB962C8B-B14F-4D97-AF65-F5344CB8AC3E}">
        <p14:creationId xmlns:p14="http://schemas.microsoft.com/office/powerpoint/2010/main" val="55769321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E81FF0-0BD8-40F9-B7C5-3A7DD547172F}" type="slidenum">
              <a:rPr lang="en-US" altLang="en-US" smtClean="0"/>
              <a:pPr>
                <a:defRPr/>
              </a:pPr>
              <a:t>17</a:t>
            </a:fld>
            <a:endParaRPr lang="en-US" altLang="en-US"/>
          </a:p>
        </p:txBody>
      </p:sp>
    </p:spTree>
    <p:extLst>
      <p:ext uri="{BB962C8B-B14F-4D97-AF65-F5344CB8AC3E}">
        <p14:creationId xmlns:p14="http://schemas.microsoft.com/office/powerpoint/2010/main" val="176698387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E81FF0-0BD8-40F9-B7C5-3A7DD547172F}" type="slidenum">
              <a:rPr lang="en-US" altLang="en-US" smtClean="0"/>
              <a:pPr>
                <a:defRPr/>
              </a:pPr>
              <a:t>20</a:t>
            </a:fld>
            <a:endParaRPr lang="en-US" altLang="en-US"/>
          </a:p>
        </p:txBody>
      </p:sp>
    </p:spTree>
    <p:extLst>
      <p:ext uri="{BB962C8B-B14F-4D97-AF65-F5344CB8AC3E}">
        <p14:creationId xmlns:p14="http://schemas.microsoft.com/office/powerpoint/2010/main" val="76028258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pPr eaLnBrk="1" hangingPunct="1"/>
            <a:endParaRPr lang="en-US" alt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90E81FF0-0BD8-40F9-B7C5-3A7DD547172F}"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cs typeface="Arial"/>
              </a:rPr>
              <a:pPr marL="0" marR="0" lvl="0" indent="0" algn="r" defTabSz="457200" rtl="0" eaLnBrk="1" fontAlgn="auto" latinLnBrk="0" hangingPunct="1">
                <a:lnSpc>
                  <a:spcPct val="100000"/>
                </a:lnSpc>
                <a:spcBef>
                  <a:spcPct val="0"/>
                </a:spcBef>
                <a:spcAft>
                  <a:spcPct val="0"/>
                </a:spcAft>
                <a:buClrTx/>
                <a:buSzTx/>
                <a:buFontTx/>
                <a:buNone/>
                <a:defRPr/>
              </a:pPr>
              <a:t>22</a:t>
            </a:fld>
            <a:endParaRPr kumimoji="0" lang="en-US" altLang="en-US" sz="1200" b="0" i="0" u="none" strike="noStrike" kern="1200" cap="none" spc="0" normalizeH="0" baseline="0" noProof="0">
              <a:ln>
                <a:noFill/>
              </a:ln>
              <a:solidFill>
                <a:srgbClr val="000000"/>
              </a:solidFill>
              <a:effectLst/>
              <a:uLnTx/>
              <a:uFillTx/>
              <a:latin typeface="Times New Roman" pitchFamily="18" charset="0"/>
              <a:cs typeface="Arial"/>
            </a:endParaRPr>
          </a:p>
        </p:txBody>
      </p:sp>
    </p:spTree>
    <p:extLst>
      <p:ext uri="{BB962C8B-B14F-4D97-AF65-F5344CB8AC3E}">
        <p14:creationId xmlns:p14="http://schemas.microsoft.com/office/powerpoint/2010/main" val="188325205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90E81FF0-0BD8-40F9-B7C5-3A7DD547172F}"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cs typeface="Arial"/>
              </a:rPr>
              <a:pPr marL="0" marR="0" lvl="0" indent="0" algn="r" defTabSz="457200" rtl="0" eaLnBrk="1" fontAlgn="auto" latinLnBrk="0" hangingPunct="1">
                <a:lnSpc>
                  <a:spcPct val="100000"/>
                </a:lnSpc>
                <a:spcBef>
                  <a:spcPct val="0"/>
                </a:spcBef>
                <a:spcAft>
                  <a:spcPct val="0"/>
                </a:spcAft>
                <a:buClrTx/>
                <a:buSzTx/>
                <a:buFontTx/>
                <a:buNone/>
                <a:defRPr/>
              </a:pPr>
              <a:t>23</a:t>
            </a:fld>
            <a:endParaRPr kumimoji="0" lang="en-US" altLang="en-US" sz="1200" b="0" i="0" u="none" strike="noStrike" kern="1200" cap="none" spc="0" normalizeH="0" baseline="0" noProof="0">
              <a:ln>
                <a:noFill/>
              </a:ln>
              <a:solidFill>
                <a:srgbClr val="000000"/>
              </a:solidFill>
              <a:effectLst/>
              <a:uLnTx/>
              <a:uFillTx/>
              <a:latin typeface="Times New Roman" pitchFamily="18" charset="0"/>
              <a:cs typeface="Arial"/>
            </a:endParaRPr>
          </a:p>
        </p:txBody>
      </p:sp>
    </p:spTree>
    <p:extLst>
      <p:ext uri="{BB962C8B-B14F-4D97-AF65-F5344CB8AC3E}">
        <p14:creationId xmlns:p14="http://schemas.microsoft.com/office/powerpoint/2010/main" val="73508986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pPr eaLnBrk="1" hangingPunct="1"/>
            <a:endParaRPr lang="en-US" alt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90E81FF0-0BD8-40F9-B7C5-3A7DD547172F}"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cs typeface="Arial"/>
              </a:rPr>
              <a:pPr marL="0" marR="0" lvl="0" indent="0" algn="r" defTabSz="457200" rtl="0" eaLnBrk="1" fontAlgn="auto" latinLnBrk="0" hangingPunct="1">
                <a:lnSpc>
                  <a:spcPct val="100000"/>
                </a:lnSpc>
                <a:spcBef>
                  <a:spcPct val="0"/>
                </a:spcBef>
                <a:spcAft>
                  <a:spcPct val="0"/>
                </a:spcAft>
                <a:buClrTx/>
                <a:buSzTx/>
                <a:buFontTx/>
                <a:buNone/>
                <a:defRPr/>
              </a:pPr>
              <a:t>24</a:t>
            </a:fld>
            <a:endParaRPr kumimoji="0" lang="en-US" altLang="en-US" sz="1200" b="0" i="0" u="none" strike="noStrike" kern="1200" cap="none" spc="0" normalizeH="0" baseline="0" noProof="0">
              <a:ln>
                <a:noFill/>
              </a:ln>
              <a:solidFill>
                <a:srgbClr val="000000"/>
              </a:solidFill>
              <a:effectLst/>
              <a:uLnTx/>
              <a:uFillTx/>
              <a:latin typeface="Times New Roman" pitchFamily="18" charset="0"/>
              <a:cs typeface="Arial"/>
            </a:endParaRPr>
          </a:p>
        </p:txBody>
      </p:sp>
    </p:spTree>
    <p:extLst>
      <p:ext uri="{BB962C8B-B14F-4D97-AF65-F5344CB8AC3E}">
        <p14:creationId xmlns:p14="http://schemas.microsoft.com/office/powerpoint/2010/main" val="421352531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457200" rtl="0" eaLnBrk="1" fontAlgn="auto" latinLnBrk="0" hangingPunct="1">
              <a:lnSpc>
                <a:spcPct val="100000"/>
              </a:lnSpc>
              <a:spcBef>
                <a:spcPct val="0"/>
              </a:spcBef>
              <a:spcAft>
                <a:spcPct val="0"/>
              </a:spcAft>
              <a:buClrTx/>
              <a:buSzTx/>
              <a:buFontTx/>
              <a:buNone/>
              <a:defRPr/>
            </a:pPr>
            <a:fld id="{0BEE788F-5BA7-4AF1-B030-FDAD995D3ABD}" type="slidenum">
              <a:rPr kumimoji="0" lang="en-US" altLang="en-US" sz="1200" b="0" i="0" u="none" strike="noStrike" kern="1200" cap="none" spc="0" normalizeH="0" baseline="0" noProof="0">
                <a:ln>
                  <a:noFill/>
                </a:ln>
                <a:solidFill>
                  <a:srgbClr val="000000"/>
                </a:solidFill>
                <a:effectLst/>
                <a:uLnTx/>
                <a:uFillTx/>
                <a:latin typeface="Times New Roman" pitchFamily="18" charset="0"/>
                <a:cs typeface="Arial"/>
              </a:rPr>
              <a:pPr marL="0" marR="0" lvl="0" indent="0" algn="r" defTabSz="457200" rtl="0" eaLnBrk="1" fontAlgn="auto" latinLnBrk="0" hangingPunct="1">
                <a:lnSpc>
                  <a:spcPct val="100000"/>
                </a:lnSpc>
                <a:spcBef>
                  <a:spcPct val="0"/>
                </a:spcBef>
                <a:spcAft>
                  <a:spcPct val="0"/>
                </a:spcAft>
                <a:buClrTx/>
                <a:buSzTx/>
                <a:buFontTx/>
                <a:buNone/>
                <a:defRPr/>
              </a:pPr>
              <a:t>26</a:t>
            </a:fld>
            <a:endParaRPr kumimoji="0" lang="en-US" altLang="en-US" sz="1200" b="0" i="0" u="none" strike="noStrike" kern="1200" cap="none" spc="0" normalizeH="0" baseline="0" noProof="0">
              <a:ln>
                <a:noFill/>
              </a:ln>
              <a:solidFill>
                <a:srgbClr val="000000"/>
              </a:solidFill>
              <a:effectLst/>
              <a:uLnTx/>
              <a:uFillTx/>
              <a:latin typeface="Times New Roman" pitchFamily="18" charset="0"/>
              <a:cs typeface="Arial"/>
            </a:endParaRPr>
          </a:p>
        </p:txBody>
      </p:sp>
      <p:sp>
        <p:nvSpPr>
          <p:cNvPr id="14339" name="Rectangle 2"/>
          <p:cNvSpPr>
            <a:spLocks noGrp="1" noRot="1" noChangeAspect="1" noChangeArrowheads="1" noTextEdit="1"/>
          </p:cNvSpPr>
          <p:nvPr>
            <p:ph type="sldImg"/>
          </p:nvPr>
        </p:nvSpPr>
        <p:spPr>
          <a:xfrm>
            <a:off x="363538" y="690563"/>
            <a:ext cx="6132512" cy="3449637"/>
          </a:xfrm>
        </p:spPr>
      </p:sp>
      <p:sp>
        <p:nvSpPr>
          <p:cNvPr id="1434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5769894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E81FF0-0BD8-40F9-B7C5-3A7DD547172F}" type="slidenum">
              <a:rPr lang="en-US" altLang="en-US" smtClean="0"/>
              <a:pPr>
                <a:defRPr/>
              </a:pPr>
              <a:t>3</a:t>
            </a:fld>
            <a:endParaRPr lang="en-US" altLang="en-US"/>
          </a:p>
        </p:txBody>
      </p:sp>
    </p:spTree>
    <p:extLst>
      <p:ext uri="{BB962C8B-B14F-4D97-AF65-F5344CB8AC3E}">
        <p14:creationId xmlns:p14="http://schemas.microsoft.com/office/powerpoint/2010/main" val="206663551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pPr eaLnBrk="1" hangingPunct="1"/>
            <a:endParaRPr lang="en-US" altLang="en-US"/>
          </a:p>
        </p:txBody>
      </p:sp>
      <p:sp>
        <p:nvSpPr>
          <p:cNvPr id="4" name="Slide Number Placeholder 3"/>
          <p:cNvSpPr>
            <a:spLocks noGrp="1"/>
          </p:cNvSpPr>
          <p:nvPr>
            <p:ph type="sldNum" sz="quarter" idx="10"/>
          </p:nvPr>
        </p:nvSpPr>
        <p:spPr/>
        <p:txBody>
          <a:bodyPr/>
          <a:lstStyle/>
          <a:p>
            <a:pPr>
              <a:defRPr/>
            </a:pPr>
            <a:fld id="{90E81FF0-0BD8-40F9-B7C5-3A7DD547172F}" type="slidenum">
              <a:rPr lang="en-US" altLang="en-US" smtClean="0"/>
              <a:pPr>
                <a:defRPr/>
              </a:pPr>
              <a:t>4</a:t>
            </a:fld>
            <a:endParaRPr lang="en-US" altLang="en-US"/>
          </a:p>
        </p:txBody>
      </p:sp>
    </p:spTree>
    <p:extLst>
      <p:ext uri="{BB962C8B-B14F-4D97-AF65-F5344CB8AC3E}">
        <p14:creationId xmlns:p14="http://schemas.microsoft.com/office/powerpoint/2010/main" val="140795623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BEE788F-5BA7-4AF1-B030-FDAD995D3ABD}" type="slidenum">
              <a:rPr lang="en-US" altLang="en-US"/>
              <a:pPr>
                <a:spcBef>
                  <a:spcPct val="0"/>
                </a:spcBef>
              </a:pPr>
              <a:t>6</a:t>
            </a:fld>
            <a:endParaRPr lang="en-US" altLang="en-US"/>
          </a:p>
        </p:txBody>
      </p:sp>
      <p:sp>
        <p:nvSpPr>
          <p:cNvPr id="14339" name="Rectangle 2"/>
          <p:cNvSpPr>
            <a:spLocks noGrp="1" noRot="1" noChangeAspect="1" noChangeArrowheads="1" noTextEdit="1"/>
          </p:cNvSpPr>
          <p:nvPr>
            <p:ph type="sldImg"/>
          </p:nvPr>
        </p:nvSpPr>
        <p:spPr>
          <a:xfrm>
            <a:off x="363538" y="690563"/>
            <a:ext cx="6132512" cy="3449637"/>
          </a:xfrm>
        </p:spPr>
      </p:sp>
      <p:sp>
        <p:nvSpPr>
          <p:cNvPr id="1434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8D09F4F-63B7-4941-A1A4-2F33303C418B}" type="slidenum">
              <a:rPr lang="en-US" altLang="en-US"/>
              <a:pPr>
                <a:spcBef>
                  <a:spcPct val="0"/>
                </a:spcBef>
              </a:pPr>
              <a:t>7</a:t>
            </a:fld>
            <a:endParaRPr lang="en-US" altLang="en-US"/>
          </a:p>
        </p:txBody>
      </p:sp>
      <p:sp>
        <p:nvSpPr>
          <p:cNvPr id="16387" name="Rectangle 2"/>
          <p:cNvSpPr>
            <a:spLocks noGrp="1" noRot="1" noChangeAspect="1" noChangeArrowheads="1" noTextEdit="1"/>
          </p:cNvSpPr>
          <p:nvPr>
            <p:ph type="sldImg"/>
          </p:nvPr>
        </p:nvSpPr>
        <p:spPr>
          <a:xfrm>
            <a:off x="363538" y="690563"/>
            <a:ext cx="6132512" cy="3449637"/>
          </a:xfrm>
        </p:spPr>
      </p:sp>
      <p:sp>
        <p:nvSpPr>
          <p:cNvPr id="1638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E81FF0-0BD8-40F9-B7C5-3A7DD547172F}" type="slidenum">
              <a:rPr lang="en-US" altLang="en-US" smtClean="0"/>
              <a:pPr>
                <a:defRPr/>
              </a:pPr>
              <a:t>9</a:t>
            </a:fld>
            <a:endParaRPr lang="en-US" altLang="en-US"/>
          </a:p>
        </p:txBody>
      </p:sp>
    </p:spTree>
    <p:extLst>
      <p:ext uri="{BB962C8B-B14F-4D97-AF65-F5344CB8AC3E}">
        <p14:creationId xmlns:p14="http://schemas.microsoft.com/office/powerpoint/2010/main" val="121118790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45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8B6C7F9-CDE1-469C-A56E-9774EFE6FB29}" type="slidenum">
              <a:rPr lang="en-US" altLang="en-US"/>
              <a:pPr>
                <a:spcBef>
                  <a:spcPct val="0"/>
                </a:spcBef>
              </a:pPr>
              <a:t>11</a:t>
            </a:fld>
            <a:endParaRPr lang="en-US" altLang="en-US"/>
          </a:p>
        </p:txBody>
      </p:sp>
      <p:sp>
        <p:nvSpPr>
          <p:cNvPr id="24579" name="Rectangle 2"/>
          <p:cNvSpPr>
            <a:spLocks noGrp="1" noRot="1" noChangeAspect="1" noChangeArrowheads="1" noTextEdit="1"/>
          </p:cNvSpPr>
          <p:nvPr>
            <p:ph type="sldImg"/>
          </p:nvPr>
        </p:nvSpPr>
        <p:spPr>
          <a:xfrm>
            <a:off x="363538" y="690563"/>
            <a:ext cx="6132512" cy="3449637"/>
          </a:xfrm>
        </p:spPr>
      </p:sp>
      <p:sp>
        <p:nvSpPr>
          <p:cNvPr id="2458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E81FF0-0BD8-40F9-B7C5-3A7DD547172F}" type="slidenum">
              <a:rPr lang="en-US" altLang="en-US" smtClean="0"/>
              <a:pPr>
                <a:defRPr/>
              </a:pPr>
              <a:t>12</a:t>
            </a:fld>
            <a:endParaRPr lang="en-US" altLang="en-US"/>
          </a:p>
        </p:txBody>
      </p:sp>
    </p:spTree>
    <p:extLst>
      <p:ext uri="{BB962C8B-B14F-4D97-AF65-F5344CB8AC3E}">
        <p14:creationId xmlns:p14="http://schemas.microsoft.com/office/powerpoint/2010/main" val="38614368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86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3B56A65-9004-45EE-B551-418EE4467213}" type="slidenum">
              <a:rPr lang="en-US" altLang="en-US"/>
              <a:pPr>
                <a:spcBef>
                  <a:spcPct val="0"/>
                </a:spcBef>
              </a:pPr>
              <a:t>13</a:t>
            </a:fld>
            <a:endParaRPr lang="en-US" altLang="en-US"/>
          </a:p>
        </p:txBody>
      </p:sp>
      <p:sp>
        <p:nvSpPr>
          <p:cNvPr id="28675" name="Rectangle 2"/>
          <p:cNvSpPr>
            <a:spLocks noGrp="1" noRot="1" noChangeAspect="1" noChangeArrowheads="1" noTextEdit="1"/>
          </p:cNvSpPr>
          <p:nvPr>
            <p:ph type="sldImg"/>
          </p:nvPr>
        </p:nvSpPr>
        <p:spPr>
          <a:xfrm>
            <a:off x="363538" y="690563"/>
            <a:ext cx="6132512" cy="3449637"/>
          </a:xfrm>
        </p:spPr>
      </p:sp>
      <p:sp>
        <p:nvSpPr>
          <p:cNvPr id="2867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tle Slide">
    <p:spTree>
      <p:nvGrpSpPr>
        <p:cNvPr id="1" name=""/>
        <p:cNvGrpSpPr/>
        <p:nvPr/>
      </p:nvGrpSpPr>
      <p:grpSpPr>
        <a:xfrm>
          <a:off x="0" y="0"/>
          <a: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2"/>
          <p:cNvSpPr>
            <a:spLocks noGrp="1"/>
          </p:cNvSpPr>
          <p:nvPr>
            <p:ph type="title"/>
          </p:nvPr>
        </p:nvSpPr>
        <p:spPr>
          <a:xfrm>
            <a:off x="2998238" y="2449733"/>
            <a:ext cx="8885189" cy="1325563"/>
          </a:xfrm>
        </p:spPr>
        <p:txBody>
          <a:bodyPr>
            <a:normAutofit/>
          </a:bodyPr>
          <a:lstStyle>
            <a:lvl1pPr algn="r">
              <a:defRPr sz="3600" b="1">
                <a:solidFill>
                  <a:schemeClr val="bg1"/>
                </a:solidFill>
                <a:latin typeface="+mn-lt"/>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87461745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7144963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16431185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pic>
        <p:nvPicPr>
          <p:cNvPr id="10" name="Picture 9"/>
          <p:cNvPicPr>
            <a:picLocks noChangeAspect="1"/>
          </p:cNvPicPr>
          <p:nvPr/>
        </p:nvPicPr>
        <p:blipFill>
          <a:blip r:embed="rId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1" y="365127"/>
            <a:ext cx="10515599" cy="1325563"/>
          </a:xfrm>
        </p:spPr>
        <p:txBody>
          <a:bodyPr>
            <a:normAutofit/>
          </a:bodyPr>
          <a:lstStyle>
            <a:lvl1pPr>
              <a:defRPr sz="3600" b="1" i="0" u="none">
                <a:solidFill>
                  <a:schemeClr val="tx1">
                    <a:lumMod val="65000"/>
                    <a:lumOff val="35000"/>
                  </a:schemeClr>
                </a:solidFill>
                <a:latin typeface="+mn-lt"/>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p:spPr>
        <p:txBody>
          <a:bodyPr/>
          <a:lstStyle>
            <a:lvl1pPr>
              <a:defRPr sz="2400" b="0">
                <a:solidFill>
                  <a:schemeClr val="tx1">
                    <a:lumMod val="65000"/>
                    <a:lumOff val="35000"/>
                  </a:schemeClr>
                </a:solidFill>
                <a:latin typeface="+mn-lt"/>
                <a:cs typeface="Arial" panose="020b0604020202020204" pitchFamily="34" charset="0"/>
              </a:defRPr>
            </a:lvl1pPr>
            <a:lvl2pPr>
              <a:defRPr>
                <a:solidFill>
                  <a:schemeClr val="tx1">
                    <a:lumMod val="65000"/>
                    <a:lumOff val="35000"/>
                  </a:schemeClr>
                </a:solidFill>
                <a:latin typeface="+mn-lt"/>
                <a:cs typeface="Arial" panose="020b0604020202020204" pitchFamily="34" charset="0"/>
              </a:defRPr>
            </a:lvl2pPr>
            <a:lvl3pPr>
              <a:defRPr>
                <a:solidFill>
                  <a:schemeClr val="tx1">
                    <a:lumMod val="65000"/>
                    <a:lumOff val="35000"/>
                  </a:schemeClr>
                </a:solidFill>
                <a:latin typeface="+mn-lt"/>
                <a:cs typeface="Arial" panose="020b0604020202020204" pitchFamily="34" charset="0"/>
              </a:defRPr>
            </a:lvl3pPr>
            <a:lvl4pPr>
              <a:defRPr>
                <a:solidFill>
                  <a:schemeClr val="tx1">
                    <a:lumMod val="65000"/>
                    <a:lumOff val="35000"/>
                  </a:schemeClr>
                </a:solidFill>
                <a:latin typeface="+mn-lt"/>
                <a:cs typeface="Arial" panose="020b0604020202020204" pitchFamily="34" charset="0"/>
              </a:defRPr>
            </a:lvl4pPr>
            <a:lvl5pPr>
              <a:defRPr>
                <a:solidFill>
                  <a:schemeClr val="tx1">
                    <a:lumMod val="65000"/>
                    <a:lumOff val="35000"/>
                  </a:schemeClr>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2357254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2254902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5289535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5797691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0130485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bg>
      <p:bgPr>
        <a:blipFill dpi="0" rotWithShape="1">
          <a:blip r:embed="rId1">
            <a:lum/>
          </a:blip>
          <a:stretch>
            <a:fillRect/>
          </a:stretch>
        </a:blipFill>
        <a:effectLst/>
      </p:bgPr>
    </p:bg>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48A87A34-81AB-432B-8DAE-1953F412C126}"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16197389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4281845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260448584"/>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t>10/2/2019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224091563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6.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4.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a:extLst>
              <a:ext uri="{FF2B5EF4-FFF2-40B4-BE49-F238E27FC236}">
                <a16:creationId xmlns:a16="http://schemas.microsoft.com/office/drawing/2014/main" id="{9644D403-F136-4753-B6F1-AA62A7C4DD86}"/>
              </a:ext>
            </a:extLst>
          </p:cNvPr>
          <p:cNvSpPr>
            <a:spLocks noGrp="1"/>
          </p:cNvSpPr>
          <p:nvPr>
            <p:ph type="title"/>
          </p:nvPr>
        </p:nvSpPr>
        <p:spPr>
          <a:xfrm>
            <a:off x="228600" y="2449733"/>
            <a:ext cx="11654827" cy="1325563"/>
          </a:xfrm>
        </p:spPr>
        <p:txBody>
          <a:bodyPr>
            <a:normAutofit fontScale="90000"/>
          </a:bodyPr>
          <a:lstStyle/>
          <a:p>
            <a:r>
              <a:rPr lang="en-US" sz="8000"/>
              <a:t>Incident Investigation</a:t>
            </a:r>
            <a:br>
              <a:rPr lang="en-US"/>
            </a:br>
            <a:endParaRPr lang="en-US"/>
          </a:p>
        </p:txBody>
      </p:sp>
      <p:sp>
        <p:nvSpPr>
          <p:cNvPr id="2" name="TextBox 1">
            <a:extLst>
              <a:ext uri="{FF2B5EF4-FFF2-40B4-BE49-F238E27FC236}">
                <a16:creationId xmlns:a16="http://schemas.microsoft.com/office/drawing/2014/main" id="{5B111D30-F43F-4393-ABAD-C4B477D20CA6}"/>
              </a:ext>
            </a:extLst>
          </p:cNvPr>
          <p:cNvSpPr txBox="1"/>
          <p:nvPr/>
        </p:nvSpPr>
        <p:spPr>
          <a:xfrm>
            <a:off x="3581400" y="3407229"/>
            <a:ext cx="8849178" cy="518160"/>
          </a:xfrm>
          <a:prstGeom prst="rect">
            <a:avLst/>
          </a:prstGeom>
          <a:noFill/>
        </p:spPr>
        <p:txBody>
          <a:bodyPr wrap="square" rtlCol="0">
            <a:spAutoFit/>
          </a:bodyPr>
          <a:lstStyle/>
          <a:p>
            <a:r>
              <a:rPr lang="en-US" sz="2800">
                <a:solidFill>
                  <a:schemeClr val="bg1"/>
                </a:solidFill>
              </a:rPr>
              <a:t>Provided by: Kentucky AGC Self-Insurers' Fund</a:t>
            </a:r>
          </a:p>
        </p:txBody>
      </p:sp>
    </p:spTree>
    <p:extLst>
      <p:ext uri="{BB962C8B-B14F-4D97-AF65-F5344CB8AC3E}">
        <p14:creationId xmlns:p14="http://schemas.microsoft.com/office/powerpoint/2010/main" val="3493291066"/>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Step 1: Preserve and Document</a:t>
            </a:r>
          </a:p>
        </p:txBody>
      </p:sp>
      <p:sp>
        <p:nvSpPr>
          <p:cNvPr id="10" name="Content Placeholder 2">
            <a:extLst>
              <a:ext uri="{FF2B5EF4-FFF2-40B4-BE49-F238E27FC236}">
                <a16:creationId xmlns:a16="http://schemas.microsoft.com/office/drawing/2014/main" id="{E7038F70-1DD7-42EB-B2FC-EDD296815D82}"/>
              </a:ext>
            </a:extLst>
          </p:cNvPr>
          <p:cNvSpPr>
            <a:spLocks noGrp="1"/>
          </p:cNvSpPr>
          <p:nvPr>
            <p:ph idx="1"/>
          </p:nvPr>
        </p:nvSpPr>
        <p:spPr>
          <a:xfrm>
            <a:off x="838200" y="1654681"/>
            <a:ext cx="10515600" cy="4351338"/>
          </a:xfrm>
        </p:spPr>
        <p:txBody>
          <a:bodyPr>
            <a:normAutofit lnSpcReduction="10000"/>
          </a:bodyPr>
          <a:lstStyle/>
          <a:p>
            <a:r>
              <a:rPr lang="en-US"/>
              <a:t>Before responding to an incident, make sure the employee is taken care of, especially if there is an injury. </a:t>
            </a:r>
          </a:p>
          <a:p>
            <a:r>
              <a:rPr lang="en-US"/>
              <a:t>Preserve the scene as needed.</a:t>
            </a:r>
          </a:p>
          <a:p>
            <a:pPr lvl="1">
              <a:buFont typeface="Courier New" panose="02070309020205020404" pitchFamily="49" charset="0"/>
              <a:buChar char="o"/>
            </a:pPr>
            <a:r>
              <a:rPr lang="en-US"/>
              <a:t>This may not be necessary for all incidents.</a:t>
            </a:r>
          </a:p>
          <a:p>
            <a:pPr lvl="1">
              <a:buFont typeface="Courier New" panose="02070309020205020404" pitchFamily="49" charset="0"/>
              <a:buChar char="o"/>
            </a:pPr>
            <a:r>
              <a:rPr lang="en-US"/>
              <a:t>Taking the time to stop production also sends the message that you take incidents and root cause identification seriously.</a:t>
            </a:r>
          </a:p>
          <a:p>
            <a:r>
              <a:rPr lang="en-US"/>
              <a:t>Document any relevant information, including:</a:t>
            </a:r>
          </a:p>
          <a:p>
            <a:pPr lvl="1">
              <a:buFont typeface="Courier New" panose="02070309020205020404" pitchFamily="49" charset="0"/>
              <a:buChar char="o"/>
            </a:pPr>
            <a:r>
              <a:rPr lang="en-US"/>
              <a:t>Witnesses</a:t>
            </a:r>
          </a:p>
          <a:p>
            <a:pPr lvl="1">
              <a:buFont typeface="Courier New" panose="02070309020205020404" pitchFamily="49" charset="0"/>
              <a:buChar char="o"/>
            </a:pPr>
            <a:r>
              <a:rPr lang="en-US"/>
              <a:t>Equipment readings/condition assessments</a:t>
            </a:r>
          </a:p>
          <a:p>
            <a:pPr lvl="1">
              <a:buFont typeface="Courier New" panose="02070309020205020404" pitchFamily="49" charset="0"/>
              <a:buChar char="o"/>
            </a:pPr>
            <a:r>
              <a:rPr lang="en-US"/>
              <a:t>Environment conditions</a:t>
            </a:r>
          </a:p>
          <a:p>
            <a:r>
              <a:rPr lang="en-US"/>
              <a:t>Take photos whenever possible.</a:t>
            </a:r>
          </a:p>
        </p:txBody>
      </p:sp>
    </p:spTree>
    <p:extLst>
      <p:ext uri="{BB962C8B-B14F-4D97-AF65-F5344CB8AC3E}">
        <p14:creationId xmlns:p14="http://schemas.microsoft.com/office/powerpoint/2010/main" val="1912622271"/>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Content Placeholder 2">
            <a:extLst>
              <a:ext uri="{FF2B5EF4-FFF2-40B4-BE49-F238E27FC236}">
                <a16:creationId xmlns:a16="http://schemas.microsoft.com/office/drawing/2014/main" id="{76FF0CEB-5EED-4127-9871-0630D9668547}"/>
              </a:ext>
            </a:extLst>
          </p:cNvPr>
          <p:cNvSpPr txBox="1"/>
          <p:nvPr/>
        </p:nvSpPr>
        <p:spPr>
          <a:xfrm>
            <a:off x="838200" y="1654681"/>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chemeClr val="tx1">
                    <a:lumMod val="65000"/>
                    <a:lumOff val="35000"/>
                  </a:schemeClr>
                </a:solidFill>
                <a:cs typeface="Arial" panose="020b0604020202020204" pitchFamily="34" charset="0"/>
              </a:rPr>
              <a:t>A major part of collecting information relates to interviewing witnesses. However, you will need to determine who is considered a witness. You will need to think beyond those who directly saw the incident. In general, a witness could be:</a:t>
            </a:r>
          </a:p>
          <a:p>
            <a:pPr marL="685800" lvl="2">
              <a:spcBef>
                <a:spcPts val="1000"/>
              </a:spcBef>
            </a:pPr>
            <a:r>
              <a:rPr lang="en-US">
                <a:solidFill>
                  <a:schemeClr val="tx1">
                    <a:lumMod val="65000"/>
                    <a:lumOff val="35000"/>
                  </a:schemeClr>
                </a:solidFill>
                <a:cs typeface="Arial" panose="020b0604020202020204" pitchFamily="34" charset="0"/>
              </a:rPr>
              <a:t>Someone who saw the injured person before the incident</a:t>
            </a:r>
          </a:p>
          <a:p>
            <a:pPr marL="685800" lvl="2">
              <a:spcBef>
                <a:spcPts val="1000"/>
              </a:spcBef>
            </a:pPr>
            <a:r>
              <a:rPr lang="en-US">
                <a:solidFill>
                  <a:schemeClr val="tx1">
                    <a:lumMod val="65000"/>
                    <a:lumOff val="35000"/>
                  </a:schemeClr>
                </a:solidFill>
                <a:cs typeface="Arial" panose="020b0604020202020204" pitchFamily="34" charset="0"/>
              </a:rPr>
              <a:t>Someone who does the same job/task as the injured person</a:t>
            </a:r>
          </a:p>
          <a:p>
            <a:pPr marL="685800" lvl="2">
              <a:spcBef>
                <a:spcPts val="1000"/>
              </a:spcBef>
            </a:pPr>
            <a:r>
              <a:rPr lang="en-US">
                <a:solidFill>
                  <a:schemeClr val="tx1">
                    <a:lumMod val="65000"/>
                    <a:lumOff val="35000"/>
                  </a:schemeClr>
                </a:solidFill>
                <a:cs typeface="Arial" panose="020b0604020202020204" pitchFamily="34" charset="0"/>
              </a:rPr>
              <a:t>The first person on the scene after an incident</a:t>
            </a:r>
          </a:p>
          <a:p>
            <a:r>
              <a:rPr lang="en-US" sz="2400">
                <a:solidFill>
                  <a:schemeClr val="tx1">
                    <a:lumMod val="65000"/>
                    <a:lumOff val="35000"/>
                  </a:schemeClr>
                </a:solidFill>
                <a:cs typeface="Arial" panose="020b0604020202020204" pitchFamily="34" charset="0"/>
              </a:rPr>
              <a:t>Consider what information you might you gain from a witness.</a:t>
            </a:r>
          </a:p>
        </p:txBody>
      </p:sp>
      <p:sp>
        <p:nvSpPr>
          <p:cNvPr id="8" name="Title 1">
            <a:extLst>
              <a:ext uri="{FF2B5EF4-FFF2-40B4-BE49-F238E27FC236}">
                <a16:creationId xmlns:a16="http://schemas.microsoft.com/office/drawing/2014/main" id="{61501365-8371-4737-B457-E6E412557C9C}"/>
              </a:ext>
            </a:extLst>
          </p:cNvPr>
          <p:cNvSpPr>
            <a:spLocks noGrp="1"/>
          </p:cNvSpPr>
          <p:nvPr>
            <p:ph type="title"/>
          </p:nvPr>
        </p:nvSpPr>
        <p:spPr>
          <a:xfrm>
            <a:off x="838201" y="365127"/>
            <a:ext cx="10515599" cy="1325563"/>
          </a:xfrm>
        </p:spPr>
        <p:txBody>
          <a:bodyPr/>
          <a:lstStyle/>
          <a:p>
            <a:r>
              <a:rPr lang="en-US" sz="3600" b="1">
                <a:solidFill>
                  <a:schemeClr val="tx1">
                    <a:lumMod val="65000"/>
                    <a:lumOff val="35000"/>
                  </a:schemeClr>
                </a:solidFill>
                <a:latin typeface="+mn-lt"/>
                <a:cs typeface="Arial" panose="020b0604020202020204" pitchFamily="34" charset="0"/>
              </a:rPr>
              <a:t>Step 2: Collect Information</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40712" y="201786"/>
            <a:ext cx="10515600" cy="1325563"/>
          </a:xfrm>
        </p:spPr>
        <p:txBody>
          <a:bodyPr/>
          <a:lstStyle/>
          <a:p>
            <a:r>
              <a:rPr lang="en-US"/>
              <a:t>Step 2: Collect Information, Cont.</a:t>
            </a:r>
          </a:p>
        </p:txBody>
      </p:sp>
      <p:sp>
        <p:nvSpPr>
          <p:cNvPr id="3" name="Content Placeholder 2"/>
          <p:cNvSpPr>
            <a:spLocks noGrp="1"/>
          </p:cNvSpPr>
          <p:nvPr>
            <p:ph idx="1"/>
          </p:nvPr>
        </p:nvSpPr>
        <p:spPr/>
        <p:txBody>
          <a:bodyPr>
            <a:normAutofit/>
          </a:bodyPr>
          <a:lstStyle/>
          <a:p>
            <a:r>
              <a:rPr lang="en-US" altLang="en-US"/>
              <a:t>Conduct witness interviews as soon as possible (memories and details can fade quickly). When interviewing, keep in mind the following best practices:</a:t>
            </a:r>
          </a:p>
          <a:p>
            <a:pPr lvl="1">
              <a:buFont typeface="Courier New" panose="02070309020205020404" pitchFamily="49" charset="0"/>
              <a:buChar char="o"/>
            </a:pPr>
            <a:r>
              <a:rPr lang="en-US" altLang="en-US"/>
              <a:t>State that the purpose of the interview is to determine facts, not fault.</a:t>
            </a:r>
          </a:p>
          <a:p>
            <a:pPr lvl="1">
              <a:buFont typeface="Courier New" panose="02070309020205020404" pitchFamily="49" charset="0"/>
              <a:buChar char="o"/>
            </a:pPr>
            <a:r>
              <a:rPr lang="en-US" altLang="en-US"/>
              <a:t>Put the interviewee at ease—do not do anything that might intimidate them.</a:t>
            </a:r>
          </a:p>
          <a:p>
            <a:pPr lvl="1">
              <a:buFont typeface="Courier New" panose="02070309020205020404" pitchFamily="49" charset="0"/>
              <a:buChar char="o"/>
            </a:pPr>
            <a:r>
              <a:rPr lang="en-US" altLang="en-US"/>
              <a:t>Ask the interviewee to recount their version of what happened.</a:t>
            </a:r>
          </a:p>
          <a:p>
            <a:pPr lvl="1">
              <a:buFont typeface="Courier New" panose="02070309020205020404" pitchFamily="49" charset="0"/>
              <a:buChar char="o"/>
            </a:pPr>
            <a:r>
              <a:rPr lang="en-US" altLang="en-US"/>
              <a:t>Ask open-ended questions (avoid yes or no questions).</a:t>
            </a:r>
          </a:p>
          <a:p>
            <a:pPr lvl="1">
              <a:buFont typeface="Courier New" panose="02070309020205020404" pitchFamily="49" charset="0"/>
              <a:buChar char="o"/>
            </a:pPr>
            <a:r>
              <a:rPr lang="en-US" altLang="en-US"/>
              <a:t>Ask clarifying questions, as needed.</a:t>
            </a:r>
          </a:p>
          <a:p>
            <a:pPr lvl="1">
              <a:buFont typeface="Courier New" panose="02070309020205020404" pitchFamily="49" charset="0"/>
              <a:buChar char="o"/>
            </a:pPr>
            <a:r>
              <a:rPr lang="en-US" altLang="en-US"/>
              <a:t>Recount the witness statement back to them to ensure clarity.</a:t>
            </a:r>
          </a:p>
          <a:p>
            <a:endParaRPr lang="en-US"/>
          </a:p>
        </p:txBody>
      </p:sp>
    </p:spTree>
    <p:extLst>
      <p:ext uri="{BB962C8B-B14F-4D97-AF65-F5344CB8AC3E}">
        <p14:creationId xmlns:p14="http://schemas.microsoft.com/office/powerpoint/2010/main" val="4042861151"/>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27650" name="Rectangle 5"/>
          <p:cNvSpPr>
            <a:spLocks noGrp="1" noChangeArrowheads="1"/>
          </p:cNvSpPr>
          <p:nvPr>
            <p:ph type="title"/>
          </p:nvPr>
        </p:nvSpPr>
        <p:spPr/>
        <p:txBody>
          <a:bodyPr/>
          <a:lstStyle/>
          <a:p>
            <a:r>
              <a:rPr lang="en-US"/>
              <a:t>Step 2: Collect Information, Cont.</a:t>
            </a:r>
            <a:endParaRPr lang="en-US" altLang="en-US"/>
          </a:p>
        </p:txBody>
      </p:sp>
      <p:sp>
        <p:nvSpPr>
          <p:cNvPr id="27651" name="Rectangle 6"/>
          <p:cNvSpPr>
            <a:spLocks noGrp="1" noChangeArrowheads="1"/>
          </p:cNvSpPr>
          <p:nvPr>
            <p:ph idx="1"/>
          </p:nvPr>
        </p:nvSpPr>
        <p:spPr/>
        <p:txBody>
          <a:bodyPr/>
          <a:lstStyle/>
          <a:p>
            <a:r>
              <a:rPr lang="en-US" altLang="en-US"/>
              <a:t>Information to gather beyond interviewing witnesses:</a:t>
            </a:r>
          </a:p>
          <a:p>
            <a:pPr lvl="1">
              <a:buFont typeface="Courier New" panose="02070309020205020404" pitchFamily="49" charset="0"/>
              <a:buChar char="o"/>
            </a:pPr>
            <a:r>
              <a:rPr lang="en-US" altLang="en-US"/>
              <a:t>Maintenance records</a:t>
            </a:r>
          </a:p>
          <a:p>
            <a:pPr lvl="1">
              <a:buFont typeface="Courier New" panose="02070309020205020404" pitchFamily="49" charset="0"/>
              <a:buChar char="o"/>
            </a:pPr>
            <a:r>
              <a:rPr lang="en-US" altLang="en-US"/>
              <a:t>Equipment manuals</a:t>
            </a:r>
          </a:p>
          <a:p>
            <a:pPr lvl="1">
              <a:buFont typeface="Courier New" panose="02070309020205020404" pitchFamily="49" charset="0"/>
              <a:buChar char="o"/>
            </a:pPr>
            <a:r>
              <a:rPr lang="en-US" altLang="en-US"/>
              <a:t>Company policies and procedures</a:t>
            </a:r>
          </a:p>
          <a:p>
            <a:pPr lvl="1">
              <a:buFont typeface="Courier New" panose="02070309020205020404" pitchFamily="49" charset="0"/>
              <a:buChar char="o"/>
            </a:pPr>
            <a:r>
              <a:rPr lang="en-US" altLang="en-US"/>
              <a:t>Training documentation</a:t>
            </a:r>
          </a:p>
          <a:p>
            <a:pPr lvl="1">
              <a:buFont typeface="Courier New" panose="02070309020205020404" pitchFamily="49" charset="0"/>
              <a:buChar char="o"/>
            </a:pPr>
            <a:r>
              <a:rPr lang="en-US" altLang="en-US"/>
              <a:t>Inspections and other follow-up actions</a:t>
            </a:r>
          </a:p>
          <a:p>
            <a:pPr lvl="1">
              <a:buFont typeface="Courier New" panose="02070309020205020404" pitchFamily="49" charset="0"/>
              <a:buChar char="o"/>
            </a:pPr>
            <a:r>
              <a:rPr lang="en-US" altLang="en-US"/>
              <a:t>Any other documents relevant to the incident</a:t>
            </a: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29698" name="Rectangle 4"/>
          <p:cNvSpPr>
            <a:spLocks noGrp="1" noChangeArrowheads="1"/>
          </p:cNvSpPr>
          <p:nvPr>
            <p:ph type="title"/>
          </p:nvPr>
        </p:nvSpPr>
        <p:spPr/>
        <p:txBody>
          <a:bodyPr/>
          <a:lstStyle/>
          <a:p>
            <a:r>
              <a:rPr lang="en-US"/>
              <a:t>Step 3: Determine Root Causes</a:t>
            </a:r>
            <a:endParaRPr lang="en-US" altLang="en-US">
              <a:solidFill>
                <a:schemeClr val="bg1"/>
              </a:solidFill>
            </a:endParaRPr>
          </a:p>
        </p:txBody>
      </p:sp>
      <p:sp>
        <p:nvSpPr>
          <p:cNvPr id="29699" name="Rectangle 5"/>
          <p:cNvSpPr>
            <a:spLocks noGrp="1" noChangeArrowheads="1"/>
          </p:cNvSpPr>
          <p:nvPr>
            <p:ph idx="1"/>
          </p:nvPr>
        </p:nvSpPr>
        <p:spPr/>
        <p:txBody>
          <a:bodyPr/>
          <a:lstStyle/>
          <a:p>
            <a:r>
              <a:rPr lang="en-US" altLang="en-US"/>
              <a:t>Root causes relate to underlying issues (e.g. why a failure occurred and what led to an incident). This differs from immediate causes, which are simply symptoms of an incident (e.g., the direct, obvious cause of an incident).</a:t>
            </a:r>
          </a:p>
          <a:p>
            <a:r>
              <a:rPr lang="en-US" altLang="en-US"/>
              <a:t>Root causes do not focus on behaviors, but are often related to:</a:t>
            </a:r>
          </a:p>
          <a:p>
            <a:pPr lvl="1">
              <a:buFont typeface="Courier New" panose="02070309020205020404" pitchFamily="49" charset="0"/>
              <a:buChar char="o"/>
            </a:pPr>
            <a:r>
              <a:rPr lang="en-US" altLang="en-US"/>
              <a:t>Management</a:t>
            </a:r>
          </a:p>
          <a:p>
            <a:pPr lvl="1">
              <a:buFont typeface="Courier New" panose="02070309020205020404" pitchFamily="49" charset="0"/>
              <a:buChar char="o"/>
            </a:pPr>
            <a:r>
              <a:rPr lang="en-US" altLang="en-US"/>
              <a:t>Design</a:t>
            </a:r>
          </a:p>
          <a:p>
            <a:pPr lvl="1">
              <a:buFont typeface="Courier New" panose="02070309020205020404" pitchFamily="49" charset="0"/>
              <a:buChar char="o"/>
            </a:pPr>
            <a:r>
              <a:rPr lang="en-US" altLang="en-US"/>
              <a:t>Operational failings</a:t>
            </a:r>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Step 3: Determine Root Causes (Example)</a:t>
            </a:r>
          </a:p>
        </p:txBody>
      </p:sp>
      <p:sp>
        <p:nvSpPr>
          <p:cNvPr id="3" name="Content Placeholder 2"/>
          <p:cNvSpPr>
            <a:spLocks noGrp="1"/>
          </p:cNvSpPr>
          <p:nvPr>
            <p:ph idx="1"/>
          </p:nvPr>
        </p:nvSpPr>
        <p:spPr/>
        <p:txBody>
          <a:bodyPr>
            <a:normAutofit/>
          </a:bodyPr>
          <a:lstStyle/>
          <a:p>
            <a:pPr marL="0" indent="0">
              <a:buNone/>
            </a:pPr>
            <a:r>
              <a:rPr lang="en-US" altLang="en-US" b="1" i="1"/>
              <a:t>Scenario: A forklift being operated with worn brakes crashes into a rack. </a:t>
            </a:r>
          </a:p>
          <a:p>
            <a:r>
              <a:rPr lang="en-US" altLang="en-US"/>
              <a:t>Immediate cause is identified as bad brakes, the investigation is declared over and the worn brakes are replaced. Management feels they have addressed the issue.</a:t>
            </a:r>
          </a:p>
          <a:p>
            <a:r>
              <a:rPr lang="en-US" altLang="en-US"/>
              <a:t>Will this prevent recurrence?</a:t>
            </a:r>
          </a:p>
          <a:p>
            <a:pPr lvl="1">
              <a:buFont typeface="Courier New" panose="02070309020205020404" pitchFamily="49" charset="0"/>
              <a:buChar char="o"/>
            </a:pPr>
            <a:r>
              <a:rPr lang="en-US" altLang="en-US"/>
              <a:t>No. Management has failed to address how the brakes were allowed to get so worn or why employees felt it was OK to keep operating equipment that was not in good working order.</a:t>
            </a:r>
          </a:p>
          <a:p>
            <a:r>
              <a:rPr lang="en-US" altLang="en-US"/>
              <a:t>For root causes, you must drill down to the “why.”</a:t>
            </a:r>
          </a:p>
        </p:txBody>
      </p:sp>
    </p:spTree>
    <p:extLst>
      <p:ext uri="{BB962C8B-B14F-4D97-AF65-F5344CB8AC3E}">
        <p14:creationId xmlns:p14="http://schemas.microsoft.com/office/powerpoint/2010/main" val="1203878449"/>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Step 3: Determining Root Causes (5 Whys)</a:t>
            </a:r>
          </a:p>
        </p:txBody>
      </p:sp>
      <p:sp>
        <p:nvSpPr>
          <p:cNvPr id="3" name="Content Placeholder 2"/>
          <p:cNvSpPr>
            <a:spLocks noGrp="1"/>
          </p:cNvSpPr>
          <p:nvPr>
            <p:ph idx="1"/>
          </p:nvPr>
        </p:nvSpPr>
        <p:spPr/>
        <p:txBody>
          <a:bodyPr numCol="1" spcCol="274320">
            <a:normAutofit/>
          </a:bodyPr>
          <a:lstStyle/>
          <a:p>
            <a:r>
              <a:rPr lang="en-US"/>
              <a:t>5 Whys—A technique to identify root causes</a:t>
            </a:r>
          </a:p>
          <a:p>
            <a:r>
              <a:rPr lang="en-US"/>
              <a:t>Can help differentiate between immediate causes and root causes</a:t>
            </a:r>
          </a:p>
          <a:p>
            <a:r>
              <a:rPr lang="en-US"/>
              <a:t>May not necessarily be five whys, but however many are needed</a:t>
            </a:r>
          </a:p>
        </p:txBody>
      </p:sp>
    </p:spTree>
    <p:extLst>
      <p:ext uri="{BB962C8B-B14F-4D97-AF65-F5344CB8AC3E}">
        <p14:creationId xmlns:p14="http://schemas.microsoft.com/office/powerpoint/2010/main" val="3487846230"/>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Step 3: Determining Root Causes (5 Whys Example)</a:t>
            </a:r>
          </a:p>
        </p:txBody>
      </p:sp>
      <p:sp>
        <p:nvSpPr>
          <p:cNvPr id="3" name="Content Placeholder 2"/>
          <p:cNvSpPr>
            <a:spLocks noGrp="1"/>
          </p:cNvSpPr>
          <p:nvPr>
            <p:ph idx="1"/>
          </p:nvPr>
        </p:nvSpPr>
        <p:spPr>
          <a:xfrm>
            <a:off x="838200" y="1752600"/>
            <a:ext cx="10515600" cy="4351338"/>
          </a:xfrm>
        </p:spPr>
        <p:txBody>
          <a:bodyPr numCol="2" spcCol="274320">
            <a:normAutofit fontScale="92500" lnSpcReduction="20000"/>
          </a:bodyPr>
          <a:lstStyle/>
          <a:p>
            <a:pPr marL="0" indent="0">
              <a:buNone/>
            </a:pPr>
            <a:r>
              <a:rPr lang="en-US" sz="3300" b="1" i="1"/>
              <a:t>Scenario: An employee catches their hand in a moving belt and pulley.</a:t>
            </a:r>
          </a:p>
          <a:p>
            <a:pPr marL="341313" indent="-341313">
              <a:buNone/>
            </a:pPr>
            <a:r>
              <a:rPr lang="en-US"/>
              <a:t>1. Why was his hand caught in a moving belt and pulley?</a:t>
            </a:r>
          </a:p>
          <a:p>
            <a:pPr lvl="1">
              <a:buFont typeface="Courier New" panose="02070309020205020404" pitchFamily="49" charset="0"/>
              <a:buChar char="o"/>
            </a:pPr>
            <a:r>
              <a:rPr lang="en-US"/>
              <a:t>The guard on the belt and pulley was removed. </a:t>
            </a:r>
          </a:p>
          <a:p>
            <a:pPr marL="0" indent="0">
              <a:buNone/>
            </a:pPr>
            <a:r>
              <a:rPr lang="en-US"/>
              <a:t>2. Why was the guard removed?</a:t>
            </a:r>
          </a:p>
          <a:p>
            <a:pPr lvl="1">
              <a:buFont typeface="Courier New" panose="02070309020205020404" pitchFamily="49" charset="0"/>
              <a:buChar char="o"/>
            </a:pPr>
            <a:r>
              <a:rPr lang="en-US"/>
              <a:t>The guard was removed to service the machine.</a:t>
            </a:r>
          </a:p>
          <a:p>
            <a:pPr marL="341313" indent="-341313">
              <a:buNone/>
            </a:pPr>
            <a:r>
              <a:rPr lang="en-US"/>
              <a:t>3. Why was the machine still powered with the guard removed?</a:t>
            </a:r>
          </a:p>
          <a:p>
            <a:pPr lvl="1">
              <a:buFont typeface="Courier New" panose="02070309020205020404" pitchFamily="49" charset="0"/>
              <a:buChar char="o"/>
            </a:pPr>
            <a:r>
              <a:rPr lang="en-US"/>
              <a:t>The machine was not locked out.</a:t>
            </a:r>
          </a:p>
          <a:p>
            <a:pPr marL="0" indent="0">
              <a:buNone/>
            </a:pPr>
            <a:r>
              <a:rPr lang="en-US"/>
              <a:t>4. Why was the machine not locked out?</a:t>
            </a:r>
          </a:p>
          <a:p>
            <a:pPr lvl="1">
              <a:buFont typeface="Courier New" panose="02070309020205020404" pitchFamily="49" charset="0"/>
              <a:buChar char="o"/>
            </a:pPr>
            <a:r>
              <a:rPr lang="en-US"/>
              <a:t>There is no formal lockout procedure for the machine.</a:t>
            </a:r>
          </a:p>
          <a:p>
            <a:pPr marL="0" indent="0">
              <a:buNone/>
            </a:pPr>
            <a:r>
              <a:rPr lang="en-US"/>
              <a:t>5. Why is there no lockout procedure? </a:t>
            </a:r>
          </a:p>
          <a:p>
            <a:pPr lvl="1">
              <a:buFont typeface="Courier New" panose="02070309020205020404" pitchFamily="49" charset="0"/>
              <a:buChar char="o"/>
            </a:pPr>
            <a:r>
              <a:rPr lang="en-US"/>
              <a:t>This is a newer machine and no procedure was written when it was bought.</a:t>
            </a:r>
          </a:p>
          <a:p>
            <a:pPr marL="401638" indent="-401638">
              <a:buNone/>
            </a:pPr>
            <a:r>
              <a:rPr lang="en-US"/>
              <a:t>6. Why aren’t there lockout procedures for new equipment?</a:t>
            </a:r>
          </a:p>
          <a:p>
            <a:pPr lvl="1">
              <a:buFont typeface="Courier New" panose="02070309020205020404" pitchFamily="49" charset="0"/>
              <a:buChar char="o"/>
            </a:pPr>
            <a:r>
              <a:rPr lang="en-US"/>
              <a:t>There is no program for ensuring new equipment is safe, with appropriate procedures and training.</a:t>
            </a:r>
          </a:p>
          <a:p>
            <a:endParaRPr lang="en-US"/>
          </a:p>
        </p:txBody>
      </p:sp>
    </p:spTree>
    <p:extLst>
      <p:ext uri="{BB962C8B-B14F-4D97-AF65-F5344CB8AC3E}">
        <p14:creationId xmlns:p14="http://schemas.microsoft.com/office/powerpoint/2010/main" val="939780826"/>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Step 4: Corrective Actions</a:t>
            </a:r>
          </a:p>
        </p:txBody>
      </p:sp>
      <p:sp>
        <p:nvSpPr>
          <p:cNvPr id="3" name="Content Placeholder 2"/>
          <p:cNvSpPr>
            <a:spLocks noGrp="1"/>
          </p:cNvSpPr>
          <p:nvPr>
            <p:ph idx="1"/>
          </p:nvPr>
        </p:nvSpPr>
        <p:spPr/>
        <p:txBody>
          <a:bodyPr numCol="1" spcCol="274320">
            <a:normAutofit/>
          </a:bodyPr>
          <a:lstStyle/>
          <a:p>
            <a:r>
              <a:rPr lang="en-US" altLang="en-US"/>
              <a:t>Corrective actions should be developed to not only prevent the same incident from occurring again, but to also avoid similar incidents in the future.</a:t>
            </a:r>
          </a:p>
          <a:p>
            <a:r>
              <a:rPr lang="en-US" altLang="en-US"/>
              <a:t>Too often, corrective actions focus on the injured employee or one specific incident—not what led to led to an incident in the first place.</a:t>
            </a:r>
          </a:p>
          <a:p>
            <a:r>
              <a:rPr lang="en-US" altLang="en-US"/>
              <a:t>Get employees who will be affected by the corrective action involved—they know the job and if the action will be effective. Getting their buy-in is critical and ensures the corrective action will be adopted long term.</a:t>
            </a:r>
          </a:p>
          <a:p>
            <a:r>
              <a:rPr lang="en-US" altLang="en-US"/>
              <a:t>A common corrective action is to retrain the injured employee. This not an effective corrective action for a number of reasons we will cover in the next slide.</a:t>
            </a:r>
          </a:p>
          <a:p>
            <a:endParaRPr lang="en-US"/>
          </a:p>
        </p:txBody>
      </p:sp>
    </p:spTree>
    <p:extLst>
      <p:ext uri="{BB962C8B-B14F-4D97-AF65-F5344CB8AC3E}">
        <p14:creationId xmlns:p14="http://schemas.microsoft.com/office/powerpoint/2010/main" val="2537118885"/>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Step 4: Corrective Actions (Example)</a:t>
            </a:r>
          </a:p>
        </p:txBody>
      </p:sp>
      <p:sp>
        <p:nvSpPr>
          <p:cNvPr id="3" name="Content Placeholder 2"/>
          <p:cNvSpPr>
            <a:spLocks noGrp="1"/>
          </p:cNvSpPr>
          <p:nvPr>
            <p:ph idx="1"/>
          </p:nvPr>
        </p:nvSpPr>
        <p:spPr/>
        <p:txBody>
          <a:bodyPr>
            <a:normAutofit/>
          </a:bodyPr>
          <a:lstStyle/>
          <a:p>
            <a:r>
              <a:rPr lang="en-US"/>
              <a:t>Back to our example of the employee getting his hand caught in the belt and pulley …</a:t>
            </a:r>
          </a:p>
          <a:p>
            <a:pPr lvl="1"/>
            <a:r>
              <a:rPr lang="en-US"/>
              <a:t>What if our corrective action was simply: Retrain the injured employee. Why is this likely going to be an ineffective corrective action?</a:t>
            </a:r>
          </a:p>
          <a:p>
            <a:pPr lvl="2">
              <a:buFont typeface="Courier New" panose="02070309020205020404" pitchFamily="49" charset="0"/>
              <a:buChar char="o"/>
            </a:pPr>
            <a:r>
              <a:rPr lang="en-US"/>
              <a:t>It’s not specific. What is this employee going to be retrained on? </a:t>
            </a:r>
          </a:p>
          <a:p>
            <a:pPr lvl="2">
              <a:buFont typeface="Courier New" panose="02070309020205020404" pitchFamily="49" charset="0"/>
              <a:buChar char="o"/>
            </a:pPr>
            <a:r>
              <a:rPr lang="en-US"/>
              <a:t>It only affects one employee. How many other employees have similar exposures?</a:t>
            </a:r>
          </a:p>
          <a:p>
            <a:pPr lvl="2">
              <a:buFont typeface="Courier New" panose="02070309020205020404" pitchFamily="49" charset="0"/>
              <a:buChar char="o"/>
            </a:pPr>
            <a:r>
              <a:rPr lang="en-US"/>
              <a:t>It doesn’t address root causes—just a symptom of the incident.</a:t>
            </a:r>
          </a:p>
          <a:p>
            <a:pPr lvl="2">
              <a:buFont typeface="Courier New" panose="02070309020205020404" pitchFamily="49" charset="0"/>
              <a:buChar char="o"/>
            </a:pPr>
            <a:r>
              <a:rPr lang="en-US"/>
              <a:t>It focuses on the injured employee and not on preventing future incidents.</a:t>
            </a:r>
          </a:p>
          <a:p>
            <a:pPr lvl="2">
              <a:buFont typeface="Courier New" panose="02070309020205020404" pitchFamily="49" charset="0"/>
              <a:buChar char="o"/>
            </a:pPr>
            <a:r>
              <a:rPr lang="en-US"/>
              <a:t>Training and retraining is low on the hierarchy of controls.</a:t>
            </a:r>
          </a:p>
        </p:txBody>
      </p:sp>
    </p:spTree>
    <p:extLst>
      <p:ext uri="{BB962C8B-B14F-4D97-AF65-F5344CB8AC3E}">
        <p14:creationId xmlns:p14="http://schemas.microsoft.com/office/powerpoint/2010/main" val="3768061012"/>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ltLang="en-US"/>
              <a:t>Today’s Agenda</a:t>
            </a:r>
            <a:endParaRPr lang="en-US"/>
          </a:p>
        </p:txBody>
      </p:sp>
      <p:sp>
        <p:nvSpPr>
          <p:cNvPr id="3" name="Content Placeholder 2"/>
          <p:cNvSpPr>
            <a:spLocks noGrp="1"/>
          </p:cNvSpPr>
          <p:nvPr>
            <p:ph idx="1"/>
          </p:nvPr>
        </p:nvSpPr>
        <p:spPr>
          <a:xfrm>
            <a:off x="838200" y="1825625"/>
            <a:ext cx="10515600" cy="4351338"/>
          </a:xfrm>
        </p:spPr>
        <p:txBody>
          <a:bodyPr/>
          <a:lstStyle/>
          <a:p>
            <a:r>
              <a:rPr lang="en-US" altLang="en-US"/>
              <a:t>Why investigate incidents?</a:t>
            </a:r>
          </a:p>
          <a:p>
            <a:r>
              <a:rPr lang="en-US" altLang="en-US"/>
              <a:t>Goals of investigations</a:t>
            </a:r>
          </a:p>
          <a:p>
            <a:r>
              <a:rPr lang="en-US" altLang="en-US"/>
              <a:t>Immediate causes vs. root causes</a:t>
            </a:r>
          </a:p>
          <a:p>
            <a:r>
              <a:rPr lang="en-US" altLang="en-US"/>
              <a:t>Root cause identification</a:t>
            </a:r>
          </a:p>
          <a:p>
            <a:r>
              <a:rPr lang="en-US" altLang="en-US"/>
              <a:t>Effective corrective actions</a:t>
            </a:r>
          </a:p>
          <a:p>
            <a:r>
              <a:rPr lang="en-US" altLang="en-US"/>
              <a:t>Following up</a:t>
            </a:r>
          </a:p>
        </p:txBody>
      </p:sp>
    </p:spTree>
    <p:extLst>
      <p:ext uri="{BB962C8B-B14F-4D97-AF65-F5344CB8AC3E}">
        <p14:creationId xmlns:p14="http://schemas.microsoft.com/office/powerpoint/2010/main" val="4272465746"/>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Step 4: Corrective Actions (Hierarchy of Controls)</a:t>
            </a:r>
          </a:p>
        </p:txBody>
      </p:sp>
      <p:sp>
        <p:nvSpPr>
          <p:cNvPr id="5" name="Content Placeholder 2">
            <a:extLst>
              <a:ext uri="{FF2B5EF4-FFF2-40B4-BE49-F238E27FC236}">
                <a16:creationId xmlns:a16="http://schemas.microsoft.com/office/drawing/2014/main" id="{6F174C60-5E8C-41A2-9941-8AB4076CADCD}"/>
              </a:ext>
            </a:extLst>
          </p:cNvPr>
          <p:cNvSpPr>
            <a:spLocks noGrp="1"/>
          </p:cNvSpPr>
          <p:nvPr>
            <p:ph idx="1"/>
          </p:nvPr>
        </p:nvSpPr>
        <p:spPr>
          <a:xfrm>
            <a:off x="838200" y="1710785"/>
            <a:ext cx="10515600" cy="4351338"/>
          </a:xfrm>
        </p:spPr>
        <p:txBody>
          <a:bodyPr>
            <a:normAutofit/>
          </a:bodyPr>
          <a:lstStyle/>
          <a:p>
            <a:pPr marL="0" indent="0">
              <a:buNone/>
            </a:pPr>
            <a:r>
              <a:rPr lang="en-US" b="1" i="1"/>
              <a:t>When looking into corrective actions, start at the top.</a:t>
            </a:r>
          </a:p>
        </p:txBody>
      </p:sp>
      <p:pic>
        <p:nvPicPr>
          <p:cNvPr id="4" name="Picture 3">
            <a:extLst>
              <a:ext uri="{FF2B5EF4-FFF2-40B4-BE49-F238E27FC236}">
                <a16:creationId xmlns:a16="http://schemas.microsoft.com/office/drawing/2014/main" id="{1E95F364-F87B-4AD6-99F3-AEE524986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270669"/>
            <a:ext cx="6681223" cy="4319608"/>
          </a:xfrm>
          <a:prstGeom prst="rect">
            <a:avLst/>
          </a:prstGeom>
        </p:spPr>
      </p:pic>
    </p:spTree>
    <p:extLst>
      <p:ext uri="{BB962C8B-B14F-4D97-AF65-F5344CB8AC3E}">
        <p14:creationId xmlns:p14="http://schemas.microsoft.com/office/powerpoint/2010/main" val="1581844344"/>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Step 4: Corrective Actions, Cont.</a:t>
            </a:r>
          </a:p>
        </p:txBody>
      </p:sp>
      <p:sp>
        <p:nvSpPr>
          <p:cNvPr id="3" name="Content Placeholder 2"/>
          <p:cNvSpPr>
            <a:spLocks noGrp="1"/>
          </p:cNvSpPr>
          <p:nvPr>
            <p:ph idx="1"/>
          </p:nvPr>
        </p:nvSpPr>
        <p:spPr/>
        <p:txBody>
          <a:bodyPr>
            <a:normAutofit/>
          </a:bodyPr>
          <a:lstStyle/>
          <a:p>
            <a:r>
              <a:rPr lang="en-US"/>
              <a:t>Staying with our example of the employee getting his hand caught in the belt and pulley, what might be some more effective corrective actions?</a:t>
            </a:r>
          </a:p>
          <a:p>
            <a:pPr lvl="1">
              <a:buFont typeface="Courier New" panose="02070309020205020404" pitchFamily="49" charset="0"/>
              <a:buChar char="o"/>
            </a:pPr>
            <a:r>
              <a:rPr lang="en-US"/>
              <a:t>Develop a management of change program. This ensures that, when new equipment is purchased, it meets applicable safety standards. Be sure to train employees on the management of change program.</a:t>
            </a:r>
          </a:p>
          <a:p>
            <a:pPr lvl="1">
              <a:buFont typeface="Courier New" panose="02070309020205020404" pitchFamily="49" charset="0"/>
              <a:buChar char="o"/>
            </a:pPr>
            <a:r>
              <a:rPr lang="en-US"/>
              <a:t>Audit procedures regularly to ensure all equipment has an up-to-date lockout policy. Train employees on lockout procedures.</a:t>
            </a:r>
          </a:p>
          <a:p>
            <a:pPr lvl="1">
              <a:buFont typeface="Courier New" panose="02070309020205020404" pitchFamily="49" charset="0"/>
              <a:buChar char="o"/>
            </a:pPr>
            <a:r>
              <a:rPr lang="en-US"/>
              <a:t>Empower employees through training, and encourage them to recognize and report workplace hazards.</a:t>
            </a:r>
          </a:p>
          <a:p>
            <a:pPr lvl="1">
              <a:buFont typeface="Courier New" panose="02070309020205020404" pitchFamily="49" charset="0"/>
              <a:buChar char="o"/>
            </a:pPr>
            <a:r>
              <a:rPr lang="en-US"/>
              <a:t>Redesign equipment in such a way that guards do not need to be removed during service.</a:t>
            </a:r>
          </a:p>
          <a:p>
            <a:endParaRPr lang="en-US"/>
          </a:p>
        </p:txBody>
      </p:sp>
    </p:spTree>
    <p:extLst>
      <p:ext uri="{BB962C8B-B14F-4D97-AF65-F5344CB8AC3E}">
        <p14:creationId xmlns:p14="http://schemas.microsoft.com/office/powerpoint/2010/main" val="1743358735"/>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Step 4: Corrective Actions, Cont.</a:t>
            </a:r>
          </a:p>
        </p:txBody>
      </p:sp>
      <p:sp>
        <p:nvSpPr>
          <p:cNvPr id="3" name="Content Placeholder 2"/>
          <p:cNvSpPr>
            <a:spLocks noGrp="1"/>
          </p:cNvSpPr>
          <p:nvPr>
            <p:ph idx="1"/>
          </p:nvPr>
        </p:nvSpPr>
        <p:spPr/>
        <p:txBody>
          <a:bodyPr/>
          <a:lstStyle/>
          <a:p>
            <a:r>
              <a:rPr lang="en-US"/>
              <a:t>Effective corrective actions:</a:t>
            </a:r>
          </a:p>
          <a:p>
            <a:pPr lvl="1">
              <a:buFont typeface="Courier New" panose="02070309020205020404" pitchFamily="49" charset="0"/>
              <a:buChar char="o"/>
            </a:pPr>
            <a:r>
              <a:rPr lang="en-US"/>
              <a:t>Reduce risk</a:t>
            </a:r>
          </a:p>
          <a:p>
            <a:pPr lvl="1">
              <a:buFont typeface="Courier New" panose="02070309020205020404" pitchFamily="49" charset="0"/>
              <a:buChar char="o"/>
            </a:pPr>
            <a:r>
              <a:rPr lang="en-US"/>
              <a:t>Enact a change</a:t>
            </a:r>
          </a:p>
          <a:p>
            <a:pPr lvl="1">
              <a:buFont typeface="Courier New" panose="02070309020205020404" pitchFamily="49" charset="0"/>
              <a:buChar char="o"/>
            </a:pPr>
            <a:r>
              <a:rPr lang="en-US"/>
              <a:t>Are realistic and achievable</a:t>
            </a:r>
          </a:p>
          <a:p>
            <a:pPr lvl="1">
              <a:buFont typeface="Courier New" panose="02070309020205020404" pitchFamily="49" charset="0"/>
              <a:buChar char="o"/>
            </a:pPr>
            <a:r>
              <a:rPr lang="en-US"/>
              <a:t>State a specific action that will be taken</a:t>
            </a:r>
          </a:p>
          <a:p>
            <a:pPr lvl="1">
              <a:buFont typeface="Courier New" panose="02070309020205020404" pitchFamily="49" charset="0"/>
              <a:buChar char="o"/>
            </a:pPr>
            <a:r>
              <a:rPr lang="en-US"/>
              <a:t>State who specifically will be responsible for completing the action</a:t>
            </a:r>
          </a:p>
          <a:p>
            <a:pPr lvl="1">
              <a:buFont typeface="Courier New" panose="02070309020205020404" pitchFamily="49" charset="0"/>
              <a:buChar char="o"/>
            </a:pPr>
            <a:r>
              <a:rPr lang="en-US"/>
              <a:t>State when the action will be completed by</a:t>
            </a:r>
          </a:p>
          <a:p>
            <a:pPr lvl="1">
              <a:buFont typeface="Courier New" panose="02070309020205020404" pitchFamily="49" charset="0"/>
              <a:buChar char="o"/>
            </a:pPr>
            <a:r>
              <a:rPr lang="en-US"/>
              <a:t>Are implemented correctly</a:t>
            </a:r>
          </a:p>
        </p:txBody>
      </p:sp>
    </p:spTree>
    <p:extLst>
      <p:ext uri="{BB962C8B-B14F-4D97-AF65-F5344CB8AC3E}">
        <p14:creationId xmlns:p14="http://schemas.microsoft.com/office/powerpoint/2010/main" val="408362182"/>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Root Causes and Corrective Actions</a:t>
            </a:r>
          </a:p>
        </p:txBody>
      </p:sp>
      <p:sp>
        <p:nvSpPr>
          <p:cNvPr id="3" name="Content Placeholder 2"/>
          <p:cNvSpPr>
            <a:spLocks noGrp="1"/>
          </p:cNvSpPr>
          <p:nvPr>
            <p:ph idx="1"/>
          </p:nvPr>
        </p:nvSpPr>
        <p:spPr/>
        <p:txBody>
          <a:bodyPr/>
          <a:lstStyle/>
          <a:p>
            <a:r>
              <a:rPr lang="en-US" altLang="en-US"/>
              <a:t>Often, the causes of an incident are not well defined and are left too broad. This hinders organizations from determining the root cause of an issue.</a:t>
            </a:r>
          </a:p>
          <a:p>
            <a:r>
              <a:rPr lang="en-US" altLang="en-US"/>
              <a:t>Corrective actions are often too narrow and not broad enough to prevent incident recurrence.</a:t>
            </a:r>
          </a:p>
          <a:p>
            <a:r>
              <a:rPr lang="en-US" altLang="en-US"/>
              <a:t>Drill down to the root causes of an incident and develop corrective actions that not only prevent that specific incident from happening again, but prevent similar incidents as well.</a:t>
            </a:r>
          </a:p>
        </p:txBody>
      </p:sp>
    </p:spTree>
    <p:extLst>
      <p:ext uri="{BB962C8B-B14F-4D97-AF65-F5344CB8AC3E}">
        <p14:creationId xmlns:p14="http://schemas.microsoft.com/office/powerpoint/2010/main" val="2211192003"/>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ltLang="en-US"/>
              <a:t>Documenting </a:t>
            </a:r>
            <a:endParaRPr lang="en-US"/>
          </a:p>
        </p:txBody>
      </p:sp>
      <p:sp>
        <p:nvSpPr>
          <p:cNvPr id="3" name="Content Placeholder 2"/>
          <p:cNvSpPr>
            <a:spLocks noGrp="1"/>
          </p:cNvSpPr>
          <p:nvPr>
            <p:ph idx="1"/>
          </p:nvPr>
        </p:nvSpPr>
        <p:spPr>
          <a:xfrm>
            <a:off x="838200" y="1690688"/>
            <a:ext cx="10515600" cy="4351338"/>
          </a:xfrm>
        </p:spPr>
        <p:txBody>
          <a:bodyPr/>
          <a:lstStyle/>
          <a:p>
            <a:r>
              <a:rPr lang="en-US"/>
              <a:t>Incident reports should be completed.</a:t>
            </a:r>
          </a:p>
          <a:p>
            <a:r>
              <a:rPr lang="en-US"/>
              <a:t>Document all root causes and corresponding corrective actions. Be specific on what actions are to be taken.</a:t>
            </a:r>
          </a:p>
          <a:p>
            <a:r>
              <a:rPr lang="en-US"/>
              <a:t>Include who will be responsible for completing the corrective actions.</a:t>
            </a:r>
          </a:p>
          <a:p>
            <a:r>
              <a:rPr lang="en-US"/>
              <a:t>Include the date the corrective action must be complete by. Also include what interim measures will be used to reduce risk until the corrective action will be completed.</a:t>
            </a:r>
          </a:p>
        </p:txBody>
      </p:sp>
    </p:spTree>
    <p:extLst>
      <p:ext uri="{BB962C8B-B14F-4D97-AF65-F5344CB8AC3E}">
        <p14:creationId xmlns:p14="http://schemas.microsoft.com/office/powerpoint/2010/main" val="1829927796"/>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Following Up</a:t>
            </a:r>
          </a:p>
        </p:txBody>
      </p:sp>
      <p:sp>
        <p:nvSpPr>
          <p:cNvPr id="4" name="Content Placeholder 3">
            <a:extLst>
              <a:ext uri="{FF2B5EF4-FFF2-40B4-BE49-F238E27FC236}">
                <a16:creationId xmlns:a16="http://schemas.microsoft.com/office/drawing/2014/main" id="{EB249555-D722-4CCC-90F6-AE50E88947BF}"/>
              </a:ext>
            </a:extLst>
          </p:cNvPr>
          <p:cNvSpPr>
            <a:spLocks noGrp="1"/>
          </p:cNvSpPr>
          <p:nvPr>
            <p:ph idx="1"/>
          </p:nvPr>
        </p:nvSpPr>
        <p:spPr/>
        <p:txBody>
          <a:bodyPr>
            <a:normAutofit/>
          </a:bodyPr>
          <a:lstStyle/>
          <a:p>
            <a:r>
              <a:rPr lang="en-US"/>
              <a:t>Develop a formal means of following up on corrective actions. When doing incident investigations for more than just accidents, you may find a number of corrective actions being implemented at once.</a:t>
            </a:r>
          </a:p>
          <a:p>
            <a:r>
              <a:rPr lang="en-US"/>
              <a:t>Hold those responsible for implementing corrective actions accountable.</a:t>
            </a:r>
          </a:p>
          <a:p>
            <a:r>
              <a:rPr lang="en-US"/>
              <a:t>After implementation, do not assume the corrective actions were effective:</a:t>
            </a:r>
          </a:p>
          <a:p>
            <a:pPr lvl="1">
              <a:buFont typeface="Courier New" panose="02070309020205020404" pitchFamily="49" charset="0"/>
              <a:buChar char="o"/>
            </a:pPr>
            <a:r>
              <a:rPr lang="en-US"/>
              <a:t>Look into corrective actions to ensure they were sustainable.</a:t>
            </a:r>
          </a:p>
          <a:p>
            <a:pPr lvl="1">
              <a:buFont typeface="Courier New" panose="02070309020205020404" pitchFamily="49" charset="0"/>
              <a:buChar char="o"/>
            </a:pPr>
            <a:r>
              <a:rPr lang="en-US"/>
              <a:t>Talk to affected employees, taking their opinion on the corrective actions into account.</a:t>
            </a:r>
          </a:p>
          <a:p>
            <a:endParaRPr lang="en-US"/>
          </a:p>
        </p:txBody>
      </p:sp>
    </p:spTree>
    <p:extLst>
      <p:ext uri="{BB962C8B-B14F-4D97-AF65-F5344CB8AC3E}">
        <p14:creationId xmlns:p14="http://schemas.microsoft.com/office/powerpoint/2010/main" val="1681494370"/>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3314" name="Rectangle 4"/>
          <p:cNvSpPr>
            <a:spLocks noGrp="1" noChangeArrowheads="1"/>
          </p:cNvSpPr>
          <p:nvPr>
            <p:ph type="title"/>
          </p:nvPr>
        </p:nvSpPr>
        <p:spPr/>
        <p:txBody>
          <a:bodyPr/>
          <a:lstStyle/>
          <a:p>
            <a:r>
              <a:rPr lang="en-US"/>
              <a:t>Summary of Key Points</a:t>
            </a:r>
            <a:endParaRPr lang="en-US" altLang="en-US"/>
          </a:p>
        </p:txBody>
      </p:sp>
      <p:sp>
        <p:nvSpPr>
          <p:cNvPr id="6149" name="Rectangle 5"/>
          <p:cNvSpPr>
            <a:spLocks noGrp="1" noChangeArrowheads="1"/>
          </p:cNvSpPr>
          <p:nvPr>
            <p:ph idx="1"/>
          </p:nvPr>
        </p:nvSpPr>
        <p:spPr/>
        <p:txBody>
          <a:bodyPr/>
          <a:lstStyle/>
          <a:p>
            <a:r>
              <a:rPr lang="en-US"/>
              <a:t>All incidents should be investigated.</a:t>
            </a:r>
          </a:p>
          <a:p>
            <a:r>
              <a:rPr lang="en-US" altLang="en-US"/>
              <a:t>A near miss is an incident that did not result in an injury, illness or damage but had the potential to—l</a:t>
            </a:r>
            <a:r>
              <a:rPr lang="en-US"/>
              <a:t>uck prevented more serious harm.</a:t>
            </a:r>
          </a:p>
          <a:p>
            <a:r>
              <a:rPr lang="en-US"/>
              <a:t>Determine root cause by drilling down.</a:t>
            </a:r>
          </a:p>
          <a:p>
            <a:r>
              <a:rPr lang="en-US"/>
              <a:t>Corrective actions should prevent future incidents, not just the incident that already occurred.</a:t>
            </a:r>
          </a:p>
          <a:p>
            <a:r>
              <a:rPr lang="en-US"/>
              <a:t>Follow up to ensure corrective actions are effective.</a:t>
            </a:r>
          </a:p>
        </p:txBody>
      </p:sp>
    </p:spTree>
    <p:extLst>
      <p:ext uri="{BB962C8B-B14F-4D97-AF65-F5344CB8AC3E}">
        <p14:creationId xmlns:p14="http://schemas.microsoft.com/office/powerpoint/2010/main" val="11433675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checkerboard(across)">
                                      <p:cBhvr>
                                        <p:cTn id="7" dur="500"/>
                                        <p:tgtEl>
                                          <p:spTgt spid="6149">
                                            <p:txEl>
                                              <p:pRg st="0" end="0"/>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9">
                                            <p:txEl>
                                              <p:pRg st="1" end="1"/>
                                            </p:txEl>
                                          </p:spTgt>
                                        </p:tgtEl>
                                        <p:attrNameLst>
                                          <p:attrName>style.visibility</p:attrName>
                                        </p:attrNameLst>
                                      </p:cBhvr>
                                      <p:to>
                                        <p:strVal val="visible"/>
                                      </p:to>
                                    </p:set>
                                    <p:animEffect transition="in" filter="checkerboard(across)">
                                      <p:cBhvr>
                                        <p:cTn id="12" dur="500"/>
                                        <p:tgtEl>
                                          <p:spTgt spid="6149">
                                            <p:txEl>
                                              <p:pRg st="1" end="1"/>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49">
                                            <p:txEl>
                                              <p:pRg st="2" end="2"/>
                                            </p:txEl>
                                          </p:spTgt>
                                        </p:tgtEl>
                                        <p:attrNameLst>
                                          <p:attrName>style.visibility</p:attrName>
                                        </p:attrNameLst>
                                      </p:cBhvr>
                                      <p:to>
                                        <p:strVal val="visible"/>
                                      </p:to>
                                    </p:set>
                                    <p:animEffect transition="in" filter="checkerboard(across)">
                                      <p:cBhvr>
                                        <p:cTn id="17" dur="500"/>
                                        <p:tgtEl>
                                          <p:spTgt spid="6149">
                                            <p:txEl>
                                              <p:pRg st="2" end="2"/>
                                            </p:txEl>
                                          </p:spTgt>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149">
                                            <p:txEl>
                                              <p:pRg st="3" end="3"/>
                                            </p:txEl>
                                          </p:spTgt>
                                        </p:tgtEl>
                                        <p:attrNameLst>
                                          <p:attrName>style.visibility</p:attrName>
                                        </p:attrNameLst>
                                      </p:cBhvr>
                                      <p:to>
                                        <p:strVal val="visible"/>
                                      </p:to>
                                    </p:set>
                                    <p:animEffect transition="in" filter="checkerboard(across)">
                                      <p:cBhvr>
                                        <p:cTn id="22" dur="500"/>
                                        <p:tgtEl>
                                          <p:spTgt spid="6149">
                                            <p:txEl>
                                              <p:pRg st="3" end="3"/>
                                            </p:txEl>
                                          </p:spTgt>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149">
                                            <p:txEl>
                                              <p:pRg st="4" end="4"/>
                                            </p:txEl>
                                          </p:spTgt>
                                        </p:tgtEl>
                                        <p:attrNameLst>
                                          <p:attrName>style.visibility</p:attrName>
                                        </p:attrNameLst>
                                      </p:cBhvr>
                                      <p:to>
                                        <p:strVal val="visible"/>
                                      </p:to>
                                    </p:set>
                                    <p:animEffect transition="in" filter="checkerboard(across)">
                                      <p:cBhvr>
                                        <p:cTn id="27" dur="500"/>
                                        <p:tgtEl>
                                          <p:spTgt spid="61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uiExpand="1" build="p"/>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What Is an Incident?</a:t>
            </a:r>
          </a:p>
        </p:txBody>
      </p:sp>
      <p:sp>
        <p:nvSpPr>
          <p:cNvPr id="3" name="Content Placeholder 2"/>
          <p:cNvSpPr>
            <a:spLocks noGrp="1"/>
          </p:cNvSpPr>
          <p:nvPr>
            <p:ph idx="1"/>
          </p:nvPr>
        </p:nvSpPr>
        <p:spPr/>
        <p:txBody>
          <a:bodyPr/>
          <a:lstStyle/>
          <a:p>
            <a:pPr marL="514350" indent="-514350">
              <a:buFont typeface="+mj-lt"/>
              <a:buAutoNum type="arabicPeriod"/>
            </a:pPr>
            <a:r>
              <a:rPr lang="en-US" altLang="en-US" b="1"/>
              <a:t>Injury</a:t>
            </a:r>
            <a:r>
              <a:rPr lang="en-US" altLang="en-US"/>
              <a:t>—An event that caused an employee to be injured.</a:t>
            </a:r>
          </a:p>
          <a:p>
            <a:pPr marL="514350" indent="-514350">
              <a:buFont typeface="+mj-lt"/>
              <a:buAutoNum type="arabicPeriod"/>
            </a:pPr>
            <a:r>
              <a:rPr lang="en-US" altLang="en-US" b="1"/>
              <a:t>Near miss</a:t>
            </a:r>
            <a:r>
              <a:rPr lang="en-US" altLang="en-US"/>
              <a:t>—An incident that did not result in an injury, illness or damage but had the potential to.</a:t>
            </a:r>
          </a:p>
          <a:p>
            <a:pPr marL="514350" indent="-514350">
              <a:buFont typeface="+mj-lt"/>
              <a:buAutoNum type="arabicPeriod"/>
            </a:pPr>
            <a:r>
              <a:rPr lang="en-US" altLang="en-US" b="1"/>
              <a:t>Property damage</a:t>
            </a:r>
            <a:r>
              <a:rPr lang="en-US" altLang="en-US"/>
              <a:t>—An event that resulted in damage to property.</a:t>
            </a:r>
          </a:p>
          <a:p>
            <a:pPr marL="514350" indent="-514350">
              <a:buFont typeface="+mj-lt"/>
              <a:buAutoNum type="arabicPeriod"/>
            </a:pPr>
            <a:r>
              <a:rPr lang="en-US" altLang="en-US" b="1"/>
              <a:t>Occupational illness</a:t>
            </a:r>
            <a:r>
              <a:rPr lang="en-US" altLang="en-US"/>
              <a:t>—An employee becomes ill after being infected with a disease from workplace exposures.</a:t>
            </a:r>
          </a:p>
        </p:txBody>
      </p:sp>
    </p:spTree>
    <p:extLst>
      <p:ext uri="{BB962C8B-B14F-4D97-AF65-F5344CB8AC3E}">
        <p14:creationId xmlns:p14="http://schemas.microsoft.com/office/powerpoint/2010/main" val="495672530"/>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ltLang="en-US"/>
              <a:t>Why Investigate Property Damage and Near Misses?</a:t>
            </a:r>
            <a:endParaRPr lang="en-US"/>
          </a:p>
        </p:txBody>
      </p:sp>
      <p:sp>
        <p:nvSpPr>
          <p:cNvPr id="3" name="Content Placeholder 2"/>
          <p:cNvSpPr>
            <a:spLocks noGrp="1"/>
          </p:cNvSpPr>
          <p:nvPr>
            <p:ph idx="1"/>
          </p:nvPr>
        </p:nvSpPr>
        <p:spPr>
          <a:xfrm>
            <a:off x="838200" y="1690688"/>
            <a:ext cx="10515600" cy="4351338"/>
          </a:xfrm>
        </p:spPr>
        <p:txBody>
          <a:bodyPr/>
          <a:lstStyle/>
          <a:p>
            <a:r>
              <a:rPr lang="en-US" altLang="en-US"/>
              <a:t>Often, the only accidents that get investigated are those that require additional information for insurance claims. However, even near misses and property damage should be fully investigated because:</a:t>
            </a:r>
          </a:p>
          <a:p>
            <a:pPr lvl="1">
              <a:buFont typeface="Courier New" panose="02070309020205020404" pitchFamily="49" charset="0"/>
              <a:buChar char="o"/>
            </a:pPr>
            <a:r>
              <a:rPr lang="en-US" altLang="en-US"/>
              <a:t>The only difference between an accident and near miss is a factor of luck.</a:t>
            </a:r>
          </a:p>
          <a:p>
            <a:pPr lvl="1">
              <a:buFont typeface="Courier New" panose="02070309020205020404" pitchFamily="49" charset="0"/>
              <a:buChar char="o"/>
            </a:pPr>
            <a:r>
              <a:rPr lang="en-US" altLang="en-US"/>
              <a:t>Under slightly different circumstances, a near miss could be a severe accident.</a:t>
            </a:r>
          </a:p>
          <a:p>
            <a:pPr lvl="1">
              <a:buFont typeface="Courier New" panose="02070309020205020404" pitchFamily="49" charset="0"/>
              <a:buChar char="o"/>
            </a:pPr>
            <a:r>
              <a:rPr lang="en-US" altLang="en-US"/>
              <a:t>We need to investigate all incidents to identify root causes of issues and to prevent future accidents.</a:t>
            </a:r>
          </a:p>
          <a:p>
            <a:endParaRPr lang="en-US"/>
          </a:p>
        </p:txBody>
      </p:sp>
    </p:spTree>
    <p:extLst>
      <p:ext uri="{BB962C8B-B14F-4D97-AF65-F5344CB8AC3E}">
        <p14:creationId xmlns:p14="http://schemas.microsoft.com/office/powerpoint/2010/main" val="1203094742"/>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ltLang="en-US"/>
              <a:t>Why Investigate Property Damage and Near Misses?, Cont.</a:t>
            </a:r>
            <a:endParaRPr lang="en-US"/>
          </a:p>
        </p:txBody>
      </p:sp>
      <p:sp>
        <p:nvSpPr>
          <p:cNvPr id="7" name="Content Placeholder 2">
            <a:extLst>
              <a:ext uri="{FF2B5EF4-FFF2-40B4-BE49-F238E27FC236}">
                <a16:creationId xmlns:a16="http://schemas.microsoft.com/office/drawing/2014/main" id="{24BE58BE-9C0E-492E-A967-AAF130338E58}"/>
              </a:ext>
            </a:extLst>
          </p:cNvPr>
          <p:cNvSpPr>
            <a:spLocks noGrp="1"/>
          </p:cNvSpPr>
          <p:nvPr>
            <p:ph idx="1"/>
          </p:nvPr>
        </p:nvSpPr>
        <p:spPr>
          <a:xfrm>
            <a:off x="838200" y="5579558"/>
            <a:ext cx="11277600" cy="1413905"/>
          </a:xfrm>
        </p:spPr>
        <p:txBody>
          <a:bodyPr>
            <a:normAutofit/>
          </a:bodyPr>
          <a:lstStyle/>
          <a:p>
            <a:pPr marL="0" indent="0">
              <a:buNone/>
            </a:pPr>
            <a:r>
              <a:rPr lang="en-US" sz="2000"/>
              <a:t>*The focus must be on the bottom of the injury pyramid to prevent the top of the pyramid from happening.</a:t>
            </a:r>
          </a:p>
        </p:txBody>
      </p:sp>
      <p:pic>
        <p:nvPicPr>
          <p:cNvPr id="8" name="Picture 7">
            <a:extLst>
              <a:ext uri="{FF2B5EF4-FFF2-40B4-BE49-F238E27FC236}">
                <a16:creationId xmlns:a16="http://schemas.microsoft.com/office/drawing/2014/main" id="{B9B43A9E-CBBE-4E35-8577-46D017CB5A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462" y="1292344"/>
            <a:ext cx="5465075" cy="4041656"/>
          </a:xfrm>
          <a:prstGeom prst="rect">
            <a:avLst/>
          </a:prstGeom>
        </p:spPr>
      </p:pic>
    </p:spTree>
    <p:extLst>
      <p:ext uri="{BB962C8B-B14F-4D97-AF65-F5344CB8AC3E}">
        <p14:creationId xmlns:p14="http://schemas.microsoft.com/office/powerpoint/2010/main" val="1081368822"/>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3314" name="Rectangle 4"/>
          <p:cNvSpPr>
            <a:spLocks noGrp="1" noChangeArrowheads="1"/>
          </p:cNvSpPr>
          <p:nvPr>
            <p:ph type="title"/>
          </p:nvPr>
        </p:nvSpPr>
        <p:spPr/>
        <p:txBody>
          <a:bodyPr/>
          <a:lstStyle/>
          <a:p>
            <a:r>
              <a:rPr lang="en-US"/>
              <a:t>Incident Investigation Goals</a:t>
            </a:r>
            <a:endParaRPr lang="en-US" altLang="en-US"/>
          </a:p>
        </p:txBody>
      </p:sp>
      <p:sp>
        <p:nvSpPr>
          <p:cNvPr id="6149" name="Rectangle 5"/>
          <p:cNvSpPr>
            <a:spLocks noGrp="1" noChangeArrowheads="1"/>
          </p:cNvSpPr>
          <p:nvPr>
            <p:ph idx="1"/>
          </p:nvPr>
        </p:nvSpPr>
        <p:spPr/>
        <p:txBody>
          <a:bodyPr>
            <a:normAutofit/>
          </a:bodyPr>
          <a:lstStyle/>
          <a:p>
            <a:r>
              <a:rPr lang="en-US"/>
              <a:t>Determine the root cause of an incident.</a:t>
            </a:r>
          </a:p>
          <a:p>
            <a:r>
              <a:rPr lang="en-US"/>
              <a:t>Develop and implement corrective actions to prevent an incident from recurring.</a:t>
            </a:r>
          </a:p>
          <a:p>
            <a:r>
              <a:rPr lang="en-US"/>
              <a:t>Demonstrate your commitment to the safety of employees.</a:t>
            </a:r>
          </a:p>
          <a:p>
            <a:pPr lvl="1">
              <a:buFont typeface="Courier New" panose="02070309020205020404" pitchFamily="49" charset="0"/>
              <a:buChar char="o"/>
            </a:pPr>
            <a:r>
              <a:rPr lang="en-US"/>
              <a:t>What would be an employee’s attitude toward safety if we did not care enough to investigate why an incident occurred?</a:t>
            </a:r>
          </a:p>
          <a:p>
            <a:r>
              <a:rPr lang="en-US"/>
              <a:t>Reduce costs.</a:t>
            </a:r>
          </a:p>
          <a:p>
            <a:pPr lvl="1">
              <a:buFont typeface="Courier New" panose="02070309020205020404" pitchFamily="49" charset="0"/>
              <a:buChar char="o"/>
            </a:pPr>
            <a:r>
              <a:rPr lang="en-US"/>
              <a:t>The true cost of an accident is far greater than what shows on a loss run.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checkerboard(across)">
                                      <p:cBhvr>
                                        <p:cTn id="7" dur="500"/>
                                        <p:tgtEl>
                                          <p:spTgt spid="6149">
                                            <p:txEl>
                                              <p:pRg st="0" end="0"/>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9">
                                            <p:txEl>
                                              <p:pRg st="1" end="1"/>
                                            </p:txEl>
                                          </p:spTgt>
                                        </p:tgtEl>
                                        <p:attrNameLst>
                                          <p:attrName>style.visibility</p:attrName>
                                        </p:attrNameLst>
                                      </p:cBhvr>
                                      <p:to>
                                        <p:strVal val="visible"/>
                                      </p:to>
                                    </p:set>
                                    <p:animEffect transition="in" filter="checkerboard(across)">
                                      <p:cBhvr>
                                        <p:cTn id="12" dur="500"/>
                                        <p:tgtEl>
                                          <p:spTgt spid="6149">
                                            <p:txEl>
                                              <p:pRg st="1" end="1"/>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49">
                                            <p:txEl>
                                              <p:pRg st="2" end="2"/>
                                            </p:txEl>
                                          </p:spTgt>
                                        </p:tgtEl>
                                        <p:attrNameLst>
                                          <p:attrName>style.visibility</p:attrName>
                                        </p:attrNameLst>
                                      </p:cBhvr>
                                      <p:to>
                                        <p:strVal val="visible"/>
                                      </p:to>
                                    </p:set>
                                    <p:animEffect transition="in" filter="checkerboard(across)">
                                      <p:cBhvr>
                                        <p:cTn id="17" dur="500"/>
                                        <p:tgtEl>
                                          <p:spTgt spid="6149">
                                            <p:txEl>
                                              <p:pRg st="2" end="2"/>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6149">
                                            <p:txEl>
                                              <p:pRg st="3" end="3"/>
                                            </p:txEl>
                                          </p:spTgt>
                                        </p:tgtEl>
                                        <p:attrNameLst>
                                          <p:attrName>style.visibility</p:attrName>
                                        </p:attrNameLst>
                                      </p:cBhvr>
                                      <p:to>
                                        <p:strVal val="visible"/>
                                      </p:to>
                                    </p:set>
                                    <p:animEffect transition="in" filter="checkerboard(across)">
                                      <p:cBhvr>
                                        <p:cTn id="20" dur="500"/>
                                        <p:tgtEl>
                                          <p:spTgt spid="6149">
                                            <p:txEl>
                                              <p:pRg st="3" end="3"/>
                                            </p:txEl>
                                          </p:spTgt>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6149">
                                            <p:txEl>
                                              <p:pRg st="4" end="4"/>
                                            </p:txEl>
                                          </p:spTgt>
                                        </p:tgtEl>
                                        <p:attrNameLst>
                                          <p:attrName>style.visibility</p:attrName>
                                        </p:attrNameLst>
                                      </p:cBhvr>
                                      <p:to>
                                        <p:strVal val="visible"/>
                                      </p:to>
                                    </p:set>
                                    <p:animEffect transition="in" filter="checkerboard(across)">
                                      <p:cBhvr>
                                        <p:cTn id="25" dur="500"/>
                                        <p:tgtEl>
                                          <p:spTgt spid="6149">
                                            <p:txEl>
                                              <p:pRg st="4" end="4"/>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6149">
                                            <p:txEl>
                                              <p:pRg st="5" end="5"/>
                                            </p:txEl>
                                          </p:spTgt>
                                        </p:tgtEl>
                                        <p:attrNameLst>
                                          <p:attrName>style.visibility</p:attrName>
                                        </p:attrNameLst>
                                      </p:cBhvr>
                                      <p:to>
                                        <p:strVal val="visible"/>
                                      </p:to>
                                    </p:set>
                                    <p:animEffect transition="in" filter="checkerboard(across)">
                                      <p:cBhvr>
                                        <p:cTn id="28" dur="500"/>
                                        <p:tgtEl>
                                          <p:spTgt spid="61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uiExpand="1" build="p"/>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C09EBA94-4503-44A1-B445-2D606D99482F}"/>
              </a:ext>
            </a:extLst>
          </p:cNvPr>
          <p:cNvSpPr/>
          <p:nvPr/>
        </p:nvSpPr>
        <p:spPr>
          <a:xfrm>
            <a:off x="914400" y="1859339"/>
            <a:ext cx="3875474" cy="3139321"/>
          </a:xfrm>
          <a:prstGeom prst="rect">
            <a:avLst/>
          </a:prstGeom>
        </p:spPr>
        <p:txBody>
          <a:bodyPr wrap="square">
            <a:spAutoFit/>
          </a:bodyPr>
          <a:lstStyle/>
          <a:p>
            <a:pPr algn="ctr" defTabSz="914400">
              <a:lnSpc>
                <a:spcPct val="90000"/>
              </a:lnSpc>
              <a:spcBef>
                <a:spcPct val="0"/>
              </a:spcBef>
            </a:pPr>
            <a:r>
              <a:rPr lang="en-US" sz="4400" b="1">
                <a:ea typeface="+mj-ea"/>
                <a:cs typeface="+mj-cs"/>
              </a:rPr>
              <a:t>Direct costs are just a small piece of the true cost of an incident. </a:t>
            </a:r>
          </a:p>
        </p:txBody>
      </p:sp>
      <p:pic>
        <p:nvPicPr>
          <p:cNvPr id="5" name="Picture 4">
            <a:extLst>
              <a:ext uri="{FF2B5EF4-FFF2-40B4-BE49-F238E27FC236}">
                <a16:creationId xmlns:a16="http://schemas.microsoft.com/office/drawing/2014/main" id="{7B14129C-FE85-4702-95F6-B25B493FF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447800"/>
            <a:ext cx="6019813" cy="491104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Who Conducts Investigations?</a:t>
            </a:r>
          </a:p>
        </p:txBody>
      </p:sp>
      <p:sp>
        <p:nvSpPr>
          <p:cNvPr id="11" name="Content Placeholder 2">
            <a:extLst>
              <a:ext uri="{FF2B5EF4-FFF2-40B4-BE49-F238E27FC236}">
                <a16:creationId xmlns:a16="http://schemas.microsoft.com/office/drawing/2014/main" id="{0D1C81D0-23C3-4BC9-8C7C-45475AC6F6D0}"/>
              </a:ext>
            </a:extLst>
          </p:cNvPr>
          <p:cNvSpPr>
            <a:spLocks noGrp="1"/>
          </p:cNvSpPr>
          <p:nvPr>
            <p:ph idx="1"/>
          </p:nvPr>
        </p:nvSpPr>
        <p:spPr>
          <a:xfrm>
            <a:off x="841549" y="1524000"/>
            <a:ext cx="10515600" cy="4351338"/>
          </a:xfrm>
        </p:spPr>
        <p:txBody>
          <a:bodyPr>
            <a:normAutofit fontScale="70000" lnSpcReduction="20000"/>
          </a:bodyPr>
          <a:lstStyle/>
          <a:p>
            <a:r>
              <a:rPr lang="en-US" sz="4000"/>
              <a:t>There’s no perfect answer to this question, but often it’s the immediate supervisor. This is because they:</a:t>
            </a:r>
          </a:p>
          <a:p>
            <a:pPr lvl="1">
              <a:buFont typeface="Courier New" panose="02070309020205020404" pitchFamily="49" charset="0"/>
              <a:buChar char="o"/>
            </a:pPr>
            <a:r>
              <a:rPr lang="en-US" sz="4000"/>
              <a:t>Know the area, task and employee best</a:t>
            </a:r>
          </a:p>
          <a:p>
            <a:pPr lvl="1">
              <a:buFont typeface="Courier New" panose="02070309020205020404" pitchFamily="49" charset="0"/>
              <a:buChar char="o"/>
            </a:pPr>
            <a:r>
              <a:rPr lang="en-US" sz="4000"/>
              <a:t>Take ownership of the root cause of the issue</a:t>
            </a:r>
          </a:p>
          <a:p>
            <a:pPr lvl="1">
              <a:buFont typeface="Courier New" panose="02070309020205020404" pitchFamily="49" charset="0"/>
              <a:buChar char="o"/>
            </a:pPr>
            <a:r>
              <a:rPr lang="en-US" sz="4000"/>
              <a:t>Implement corrective actions</a:t>
            </a:r>
          </a:p>
          <a:p>
            <a:r>
              <a:rPr lang="en-US" sz="4000"/>
              <a:t>Immediate supervisors may get support from:</a:t>
            </a:r>
          </a:p>
          <a:p>
            <a:pPr lvl="1">
              <a:buFont typeface="Courier New" panose="02070309020205020404" pitchFamily="49" charset="0"/>
              <a:buChar char="o"/>
            </a:pPr>
            <a:r>
              <a:rPr lang="en-US" sz="4000"/>
              <a:t>Safety committee (reviews corrective action)</a:t>
            </a:r>
          </a:p>
          <a:p>
            <a:pPr lvl="1">
              <a:buFont typeface="Courier New" panose="02070309020205020404" pitchFamily="49" charset="0"/>
              <a:buChar char="o"/>
            </a:pPr>
            <a:r>
              <a:rPr lang="en-US" sz="4000"/>
              <a:t>Safety manager or coordinator (assists with root cause identification)</a:t>
            </a:r>
          </a:p>
          <a:p>
            <a:pPr lvl="1">
              <a:buFont typeface="Courier New" panose="02070309020205020404" pitchFamily="49" charset="0"/>
              <a:buChar char="o"/>
            </a:pPr>
            <a:r>
              <a:rPr lang="en-US" sz="4000"/>
              <a:t>Human resources (follows up with the injured employee)</a:t>
            </a:r>
          </a:p>
          <a:p>
            <a:pPr lvl="1">
              <a:buFont typeface="Courier New" panose="02070309020205020404" pitchFamily="49" charset="0"/>
              <a:buChar char="o"/>
            </a:pPr>
            <a:r>
              <a:rPr lang="en-US" sz="4000"/>
              <a:t>Senior leadership (supports corrective action plans and commits to its implementation)</a:t>
            </a:r>
          </a:p>
          <a:p>
            <a:pPr lvl="2"/>
            <a:endParaRPr lang="en-US"/>
          </a:p>
        </p:txBody>
      </p:sp>
    </p:spTree>
    <p:extLst>
      <p:ext uri="{BB962C8B-B14F-4D97-AF65-F5344CB8AC3E}">
        <p14:creationId xmlns:p14="http://schemas.microsoft.com/office/powerpoint/2010/main" val="1263646884"/>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Rectangle 2">
            <a:extLst>
              <a:ext uri="{FF2B5EF4-FFF2-40B4-BE49-F238E27FC236}">
                <a16:creationId xmlns:a16="http://schemas.microsoft.com/office/drawing/2014/main" id="{29BB3A48-798B-4323-BFAB-612437044DE0}"/>
              </a:ext>
            </a:extLst>
          </p:cNvPr>
          <p:cNvSpPr/>
          <p:nvPr/>
        </p:nvSpPr>
        <p:spPr>
          <a:xfrm>
            <a:off x="5410200" y="5029200"/>
            <a:ext cx="5105400" cy="369332"/>
          </a:xfrm>
          <a:prstGeom prst="rect">
            <a:avLst/>
          </a:prstGeom>
        </p:spPr>
        <p:txBody>
          <a:bodyPr wrap="square">
            <a:spAutoFit/>
          </a:bodyPr>
          <a:lstStyle/>
          <a:p>
            <a:r>
              <a:rPr lang="en-US"/>
              <a:t>*Use a systemic approach.</a:t>
            </a:r>
          </a:p>
        </p:txBody>
      </p:sp>
      <p:sp>
        <p:nvSpPr>
          <p:cNvPr id="5" name="Rectangle 4">
            <a:extLst>
              <a:ext uri="{FF2B5EF4-FFF2-40B4-BE49-F238E27FC236}">
                <a16:creationId xmlns:a16="http://schemas.microsoft.com/office/drawing/2014/main" id="{9970211C-7488-4081-B144-8FF263D6A329}"/>
              </a:ext>
            </a:extLst>
          </p:cNvPr>
          <p:cNvSpPr/>
          <p:nvPr/>
        </p:nvSpPr>
        <p:spPr>
          <a:xfrm>
            <a:off x="533400" y="3581400"/>
            <a:ext cx="3875474" cy="1311128"/>
          </a:xfrm>
          <a:prstGeom prst="rect">
            <a:avLst/>
          </a:prstGeom>
        </p:spPr>
        <p:txBody>
          <a:bodyPr wrap="square">
            <a:spAutoFit/>
          </a:bodyPr>
          <a:lstStyle/>
          <a:p>
            <a:pPr algn="ctr">
              <a:lnSpc>
                <a:spcPct val="90000"/>
              </a:lnSpc>
              <a:spcBef>
                <a:spcPct val="0"/>
              </a:spcBef>
            </a:pPr>
            <a:r>
              <a:rPr lang="en-US" sz="4400" b="1">
                <a:ea typeface="+mj-ea"/>
                <a:cs typeface="+mj-cs"/>
              </a:rPr>
              <a:t>Investigation Process</a:t>
            </a:r>
          </a:p>
        </p:txBody>
      </p:sp>
      <p:pic>
        <p:nvPicPr>
          <p:cNvPr id="6" name="Picture 5">
            <a:extLst>
              <a:ext uri="{FF2B5EF4-FFF2-40B4-BE49-F238E27FC236}">
                <a16:creationId xmlns:a16="http://schemas.microsoft.com/office/drawing/2014/main" id="{F8D2C029-7199-44AD-8BFC-A04371A89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438400"/>
            <a:ext cx="7162800" cy="3035140"/>
          </a:xfrm>
          <a:prstGeom prst="rect">
            <a:avLst/>
          </a:prstGeom>
        </p:spPr>
      </p:pic>
    </p:spTree>
    <p:extLst>
      <p:ext uri="{BB962C8B-B14F-4D97-AF65-F5344CB8AC3E}">
        <p14:creationId xmlns:p14="http://schemas.microsoft.com/office/powerpoint/2010/main" val="264816954"/>
      </p:ext>
    </p:extLst>
  </p:cSld>
  <p:clrMapOvr>
    <a:masterClrMapping/>
  </p:clrMapOvr>
  <p:transition/>
  <p:timing/>
</p:sld>
</file>

<file path=ppt/tags/tag1.xml><?xml version="1.0" encoding="utf-8"?>
<p:tagLst xmlns:p="http://schemas.openxmlformats.org/presentationml/2006/main">
  <p:tag name="AS_NET" val="5.0.17"/>
  <p:tag name="AS_OS" val="Unix 3.10.0.1160"/>
  <p:tag name="AS_RELEASE_DATE" val="2021.10.14"/>
  <p:tag name="AS_TITLE" val="Aspose.Slides for .NET5"/>
  <p:tag name="AS_VERSION" val="21.10"/>
</p:tagLst>
</file>

<file path=ppt/theme/theme1.xml><?xml version="1.0" encoding="utf-8"?>
<a:theme xmlns:r="http://schemas.openxmlformats.org/officeDocument/2006/relationships" xmlns:a="http://schemas.openxmlformats.org/drawingml/2006/main" name="Silica Safety Training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3AFC5049987748B0761821E19A55E4" ma:contentTypeVersion="13" ma:contentTypeDescription="Create a new document." ma:contentTypeScope="" ma:versionID="238da4eb5e2168b25cb260b339417d8b">
  <xsd:schema xmlns:xsd="http://www.w3.org/2001/XMLSchema" xmlns:xs="http://www.w3.org/2001/XMLSchema" xmlns:p="http://schemas.microsoft.com/office/2006/metadata/properties" xmlns:ns2="390c5fc6-a677-4118-9bb5-677c3eb736fa" xmlns:ns3="957abcff-f9cd-4658-955e-62ef63bf01ec" targetNamespace="http://schemas.microsoft.com/office/2006/metadata/properties" ma:root="true" ma:fieldsID="ef79fd57640310652498e8d684f0d981" ns2:_="" ns3:_="">
    <xsd:import namespace="390c5fc6-a677-4118-9bb5-677c3eb736fa"/>
    <xsd:import namespace="957abcff-f9cd-4658-955e-62ef63bf01e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0c5fc6-a677-4118-9bb5-677c3eb736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00e2af9-e711-4abd-b252-6f62686e2d34"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7abcff-f9cd-4658-955e-62ef63bf01e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6a7e33c-85dd-4237-b598-b7a7e1ad5b49}" ma:internalName="TaxCatchAll" ma:showField="CatchAllData" ma:web="957abcff-f9cd-4658-955e-62ef63bf01ec">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CAB870-4812-4F7D-94D9-30191E11FDD1}"/>
</file>

<file path=customXml/itemProps2.xml><?xml version="1.0" encoding="utf-8"?>
<ds:datastoreItem xmlns:ds="http://schemas.openxmlformats.org/officeDocument/2006/customXml" ds:itemID="{65847A60-1A30-432E-84B2-30649FA3B8AF}"/>
</file>

<file path=docProps/app.xml><?xml version="1.0" encoding="utf-8"?>
<Properties xmlns:vt="http://schemas.openxmlformats.org/officeDocument/2006/docPropsVTypes" xmlns="http://schemas.openxmlformats.org/officeDocument/2006/extended-properties">
  <Template>Silica Safety Training Presentation</Template>
  <Company/>
  <PresentationFormat>Widescreen</PresentationFormat>
  <Paragraphs>154</Paragraphs>
  <Slides>26</Slides>
  <Notes>18</Notes>
  <TotalTime>3868</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26</vt:i4>
      </vt:variant>
    </vt:vector>
  </HeadingPairs>
  <TitlesOfParts>
    <vt:vector baseType="lpstr" size="32">
      <vt:lpstr>Arial</vt:lpstr>
      <vt:lpstr>Calibri Light</vt:lpstr>
      <vt:lpstr>Calibri</vt:lpstr>
      <vt:lpstr>Times New Roman</vt:lpstr>
      <vt:lpstr>Courier New</vt:lpstr>
      <vt:lpstr>Silica Safety Training Presentation</vt:lpstr>
      <vt:lpstr>Incident Investigation</vt:lpstr>
      <vt:lpstr>Today’s Agenda</vt:lpstr>
      <vt:lpstr>What Is an Incident?</vt:lpstr>
      <vt:lpstr>Why Investigate Property Damage and Near Misses?</vt:lpstr>
      <vt:lpstr>Why Investigate Property Damage and Near Misses?, Cont.</vt:lpstr>
      <vt:lpstr>Incident Investigation Goals</vt:lpstr>
      <vt:lpstr>PowerPoint Presentation</vt:lpstr>
      <vt:lpstr>Who Conducts Investigations?</vt:lpstr>
      <vt:lpstr>PowerPoint Presentation</vt:lpstr>
      <vt:lpstr>Step 1: Preserve and Document</vt:lpstr>
      <vt:lpstr>Step 2: Collect Information</vt:lpstr>
      <vt:lpstr>Step 2: Collect Information, Cont.</vt:lpstr>
      <vt:lpstr>Step 2: Collect Information, Cont.</vt:lpstr>
      <vt:lpstr>Step 3: Determine Root Causes</vt:lpstr>
      <vt:lpstr>Step 3: Determine Root Causes (Example)</vt:lpstr>
      <vt:lpstr>Step 3: Determining Root Causes (5 Whys)</vt:lpstr>
      <vt:lpstr>Step 3: Determining Root Causes (5 Whys Example)</vt:lpstr>
      <vt:lpstr>Step 4: Corrective Actions</vt:lpstr>
      <vt:lpstr>Step 4: Corrective Actions (Example)</vt:lpstr>
      <vt:lpstr>Step 4: Corrective Actions (Hierarchy of Controls)</vt:lpstr>
      <vt:lpstr>Step 4: Corrective Actions, Cont.</vt:lpstr>
      <vt:lpstr>Step 4: Corrective Actions, Cont.</vt:lpstr>
      <vt:lpstr>Root Causes and Corrective Actions</vt:lpstr>
      <vt:lpstr>Documenting </vt:lpstr>
      <vt:lpstr>Following Up</vt:lpstr>
      <vt:lpstr>Summary of Key Points</vt:lpstr>
    </vt:vector>
  </TitlesOfParts>
  <LinksUpToDate>0</LinksUpToDate>
  <SharedDoc>0</SharedDoc>
  <HyperlinksChanged>0</HyperlinksChanged>
  <Application>Aspose.Slides for .NET</Application>
  <AppVersion>21.1000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Ergonomics</dc:title>
  <dc:creator>Zywave, Inc.</dc:creator>
  <cp:lastModifiedBy>Scholz, Andrew</cp:lastModifiedBy>
  <cp:revision>134</cp:revision>
  <cp:lastPrinted>2002-10-01T19:54:31.000</cp:lastPrinted>
  <dcterms:created xsi:type="dcterms:W3CDTF">2002-01-15T14:38:39Z</dcterms:created>
  <dcterms:modified xsi:type="dcterms:W3CDTF">2023-02-08T13:41:10Z</dcterms:modified>
</cp:coreProperties>
</file>